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notesMasterIdLst>
    <p:notesMasterId r:id="rId11"/>
  </p:notesMasterIdLst>
  <p:sldIdLst>
    <p:sldId id="256" r:id="rId2"/>
    <p:sldId id="258" r:id="rId3"/>
    <p:sldId id="289" r:id="rId4"/>
    <p:sldId id="299" r:id="rId5"/>
    <p:sldId id="271" r:id="rId6"/>
    <p:sldId id="266" r:id="rId7"/>
    <p:sldId id="261" r:id="rId8"/>
    <p:sldId id="302" r:id="rId9"/>
    <p:sldId id="26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B4F3B6-9B35-4704-87C9-B959C80819A0}" v="14" dt="2022-06-22T21:09:08.8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20012" autoAdjust="0"/>
    <p:restoredTop sz="94660"/>
  </p:normalViewPr>
  <p:slideViewPr>
    <p:cSldViewPr snapToGrid="0">
      <p:cViewPr varScale="1">
        <p:scale>
          <a:sx n="101" d="100"/>
          <a:sy n="101" d="100"/>
        </p:scale>
        <p:origin x="126" y="40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5" d="100"/>
          <a:sy n="95" d="100"/>
        </p:scale>
        <p:origin x="129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A53CFA-9BAD-415F-9B53-D4A5BF096FE9}" type="doc">
      <dgm:prSet loTypeId="urn:microsoft.com/office/officeart/2005/8/layout/matrix1" loCatId="matrix" qsTypeId="urn:microsoft.com/office/officeart/2005/8/quickstyle/simple1#3" qsCatId="simple" csTypeId="urn:microsoft.com/office/officeart/2005/8/colors/accent1_2#2" csCatId="accent1" phldr="1"/>
      <dgm:spPr/>
      <dgm:t>
        <a:bodyPr/>
        <a:lstStyle/>
        <a:p>
          <a:endParaRPr lang="en-US"/>
        </a:p>
      </dgm:t>
    </dgm:pt>
    <dgm:pt modelId="{97C30A9B-316D-4843-97A6-2E683978BBCB}">
      <dgm:prSet phldrT="[Text]" custT="1"/>
      <dgm:spPr/>
      <dgm:t>
        <a:bodyPr/>
        <a:lstStyle/>
        <a:p>
          <a:r>
            <a:rPr lang="en-US" sz="1600" b="1">
              <a:latin typeface="Arial" pitchFamily="34" charset="0"/>
              <a:cs typeface="Arial" pitchFamily="34" charset="0"/>
            </a:rPr>
            <a:t>Healthy Boundary and Esteem</a:t>
          </a:r>
        </a:p>
        <a:p>
          <a:endParaRPr lang="en-US" sz="1400">
            <a:latin typeface="Arial" pitchFamily="34" charset="0"/>
            <a:cs typeface="Arial" pitchFamily="34" charset="0"/>
          </a:endParaRPr>
        </a:p>
        <a:p>
          <a:r>
            <a:rPr lang="en-US" sz="1400">
              <a:latin typeface="Arial" pitchFamily="34" charset="0"/>
              <a:cs typeface="Arial" pitchFamily="34" charset="0"/>
            </a:rPr>
            <a:t>Understand yourself-</a:t>
          </a:r>
        </a:p>
        <a:p>
          <a:r>
            <a:rPr lang="en-US" sz="1400">
              <a:latin typeface="Arial" pitchFamily="34" charset="0"/>
              <a:cs typeface="Arial" pitchFamily="34" charset="0"/>
            </a:rPr>
            <a:t>Esteem comes from unalterable self worth, God's love</a:t>
          </a:r>
        </a:p>
      </dgm:t>
    </dgm:pt>
    <dgm:pt modelId="{E41378B4-C716-4CD3-AD3C-4962435A71BB}" type="parTrans" cxnId="{9CCFDE5C-4B71-4455-B2DE-E3FC94EF8691}">
      <dgm:prSet/>
      <dgm:spPr/>
      <dgm:t>
        <a:bodyPr/>
        <a:lstStyle/>
        <a:p>
          <a:endParaRPr lang="en-US"/>
        </a:p>
      </dgm:t>
    </dgm:pt>
    <dgm:pt modelId="{CCE7AD2C-7336-402B-9EFE-767E16064E7B}" type="sibTrans" cxnId="{9CCFDE5C-4B71-4455-B2DE-E3FC94EF8691}">
      <dgm:prSet/>
      <dgm:spPr/>
      <dgm:t>
        <a:bodyPr/>
        <a:lstStyle/>
        <a:p>
          <a:endParaRPr lang="en-US"/>
        </a:p>
      </dgm:t>
    </dgm:pt>
    <dgm:pt modelId="{878B6B36-D220-42FD-8712-97E662D88FF0}">
      <dgm:prSet phldrT="[Text]" custT="1"/>
      <dgm:spPr/>
      <dgm:t>
        <a:bodyPr/>
        <a:lstStyle/>
        <a:p>
          <a:endParaRPr lang="en-US" sz="1600" dirty="0">
            <a:latin typeface="Arial" pitchFamily="34" charset="0"/>
            <a:cs typeface="Arial" pitchFamily="34" charset="0"/>
          </a:endParaRPr>
        </a:p>
        <a:p>
          <a:r>
            <a:rPr lang="en-US" sz="2800" dirty="0">
              <a:latin typeface="Arial" pitchFamily="34" charset="0"/>
              <a:cs typeface="Arial" pitchFamily="34" charset="0"/>
            </a:rPr>
            <a:t>Pride</a:t>
          </a:r>
        </a:p>
        <a:p>
          <a:r>
            <a:rPr lang="en-US" sz="2400" i="1" dirty="0">
              <a:solidFill>
                <a:sysClr val="windowText" lastClr="000000"/>
              </a:solidFill>
              <a:latin typeface="Arial" pitchFamily="34" charset="0"/>
              <a:cs typeface="Arial" pitchFamily="34" charset="0"/>
            </a:rPr>
            <a:t>"Get over here and love me!"</a:t>
          </a:r>
        </a:p>
      </dgm:t>
    </dgm:pt>
    <dgm:pt modelId="{18AE2790-2061-47A8-B9F6-B8CFA80B7BBA}" type="parTrans" cxnId="{C11471DE-B89C-4F02-8297-976B2C5B7CB4}">
      <dgm:prSet/>
      <dgm:spPr/>
      <dgm:t>
        <a:bodyPr/>
        <a:lstStyle/>
        <a:p>
          <a:endParaRPr lang="en-US"/>
        </a:p>
      </dgm:t>
    </dgm:pt>
    <dgm:pt modelId="{3B7778FD-77FA-4411-8EC6-32EAC0115F3C}" type="sibTrans" cxnId="{C11471DE-B89C-4F02-8297-976B2C5B7CB4}">
      <dgm:prSet/>
      <dgm:spPr/>
      <dgm:t>
        <a:bodyPr/>
        <a:lstStyle/>
        <a:p>
          <a:endParaRPr lang="en-US"/>
        </a:p>
      </dgm:t>
    </dgm:pt>
    <dgm:pt modelId="{DF3700C5-A71E-461E-893D-FAF3646DC322}">
      <dgm:prSet phldrT="[Text]" custT="1"/>
      <dgm:spPr/>
      <dgm:t>
        <a:bodyPr/>
        <a:lstStyle/>
        <a:p>
          <a:endParaRPr lang="en-US" sz="1800" i="1">
            <a:solidFill>
              <a:sysClr val="windowText" lastClr="000000"/>
            </a:solidFill>
            <a:latin typeface="Arial" pitchFamily="34" charset="0"/>
            <a:cs typeface="Arial" pitchFamily="34" charset="0"/>
          </a:endParaRPr>
        </a:p>
        <a:p>
          <a:r>
            <a:rPr lang="en-US" sz="2800" i="0">
              <a:solidFill>
                <a:schemeClr val="bg1"/>
              </a:solidFill>
              <a:latin typeface="Arial" pitchFamily="34" charset="0"/>
              <a:cs typeface="Arial" pitchFamily="34" charset="0"/>
            </a:rPr>
            <a:t>Pride</a:t>
          </a:r>
        </a:p>
        <a:p>
          <a:r>
            <a:rPr lang="en-US" sz="2400" i="1">
              <a:solidFill>
                <a:sysClr val="windowText" lastClr="000000"/>
              </a:solidFill>
              <a:latin typeface="Arial" pitchFamily="34" charset="0"/>
              <a:cs typeface="Arial" pitchFamily="34" charset="0"/>
            </a:rPr>
            <a:t>"You're not worthy of me!"</a:t>
          </a:r>
        </a:p>
      </dgm:t>
    </dgm:pt>
    <dgm:pt modelId="{C29A2909-0627-4551-9B39-10DE6D11DB51}" type="parTrans" cxnId="{058C5949-0F3C-497A-A4F1-76D10B7E5424}">
      <dgm:prSet/>
      <dgm:spPr/>
      <dgm:t>
        <a:bodyPr/>
        <a:lstStyle/>
        <a:p>
          <a:endParaRPr lang="en-US"/>
        </a:p>
      </dgm:t>
    </dgm:pt>
    <dgm:pt modelId="{4033B0E4-52D7-439E-878A-5EF08084461A}" type="sibTrans" cxnId="{058C5949-0F3C-497A-A4F1-76D10B7E5424}">
      <dgm:prSet/>
      <dgm:spPr/>
      <dgm:t>
        <a:bodyPr/>
        <a:lstStyle/>
        <a:p>
          <a:endParaRPr lang="en-US"/>
        </a:p>
      </dgm:t>
    </dgm:pt>
    <dgm:pt modelId="{C3D8E0F5-8941-4B57-A545-A0EB9DA58C02}">
      <dgm:prSet phldrT="[Text]" custT="1"/>
      <dgm:spPr/>
      <dgm:t>
        <a:bodyPr/>
        <a:lstStyle/>
        <a:p>
          <a:r>
            <a:rPr lang="en-US" sz="2800">
              <a:latin typeface="Arial" pitchFamily="34" charset="0"/>
              <a:cs typeface="Arial" pitchFamily="34" charset="0"/>
            </a:rPr>
            <a:t>Shame</a:t>
          </a:r>
        </a:p>
        <a:p>
          <a:r>
            <a:rPr lang="en-US" sz="2400" i="1">
              <a:solidFill>
                <a:sysClr val="windowText" lastClr="000000"/>
              </a:solidFill>
              <a:latin typeface="Arial" pitchFamily="34" charset="0"/>
              <a:cs typeface="Arial" pitchFamily="34" charset="0"/>
            </a:rPr>
            <a:t>"I'll do anything, just love me!"</a:t>
          </a:r>
        </a:p>
      </dgm:t>
    </dgm:pt>
    <dgm:pt modelId="{431350C3-DD08-4E38-B16F-38D1EC2AE4F2}" type="parTrans" cxnId="{EE94640E-74AC-4F17-A386-7CA88FA07DA2}">
      <dgm:prSet/>
      <dgm:spPr/>
      <dgm:t>
        <a:bodyPr/>
        <a:lstStyle/>
        <a:p>
          <a:endParaRPr lang="en-US"/>
        </a:p>
      </dgm:t>
    </dgm:pt>
    <dgm:pt modelId="{841DB72C-A5FC-452F-ACFA-6E8B7450954E}" type="sibTrans" cxnId="{EE94640E-74AC-4F17-A386-7CA88FA07DA2}">
      <dgm:prSet/>
      <dgm:spPr/>
      <dgm:t>
        <a:bodyPr/>
        <a:lstStyle/>
        <a:p>
          <a:endParaRPr lang="en-US"/>
        </a:p>
      </dgm:t>
    </dgm:pt>
    <dgm:pt modelId="{486E616D-70A0-4E96-9384-51562E0B1FD6}">
      <dgm:prSet phldrT="[Text]" custT="1"/>
      <dgm:spPr/>
      <dgm:t>
        <a:bodyPr/>
        <a:lstStyle/>
        <a:p>
          <a:endParaRPr lang="en-US" sz="1600">
            <a:latin typeface="Arial" pitchFamily="34" charset="0"/>
            <a:cs typeface="Arial" pitchFamily="34" charset="0"/>
          </a:endParaRPr>
        </a:p>
        <a:p>
          <a:endParaRPr lang="en-US" sz="1600">
            <a:latin typeface="Arial" pitchFamily="34" charset="0"/>
            <a:cs typeface="Arial" pitchFamily="34" charset="0"/>
          </a:endParaRPr>
        </a:p>
        <a:p>
          <a:r>
            <a:rPr lang="en-US" sz="2800">
              <a:latin typeface="Arial" pitchFamily="34" charset="0"/>
              <a:cs typeface="Arial" pitchFamily="34" charset="0"/>
            </a:rPr>
            <a:t>Shame</a:t>
          </a:r>
        </a:p>
        <a:p>
          <a:r>
            <a:rPr lang="en-US" sz="2400" i="1">
              <a:solidFill>
                <a:sysClr val="windowText" lastClr="000000"/>
              </a:solidFill>
              <a:latin typeface="Arial" pitchFamily="34" charset="0"/>
              <a:cs typeface="Arial" pitchFamily="34" charset="0"/>
            </a:rPr>
            <a:t>"My needs don't matter."</a:t>
          </a:r>
        </a:p>
        <a:p>
          <a:r>
            <a:rPr lang="en-US" sz="900">
              <a:latin typeface="Arial" pitchFamily="34" charset="0"/>
              <a:cs typeface="Arial" pitchFamily="34" charset="0"/>
            </a:rPr>
            <a:t>:</a:t>
          </a:r>
        </a:p>
        <a:p>
          <a:endParaRPr lang="en-US" sz="900"/>
        </a:p>
        <a:p>
          <a:endParaRPr lang="en-US" sz="900"/>
        </a:p>
      </dgm:t>
    </dgm:pt>
    <dgm:pt modelId="{BAA0F436-C11B-4B3F-98E8-79D2A3DE7102}" type="parTrans" cxnId="{2E500A1F-E300-4FC1-9921-B3763FC58A2C}">
      <dgm:prSet/>
      <dgm:spPr/>
      <dgm:t>
        <a:bodyPr/>
        <a:lstStyle/>
        <a:p>
          <a:endParaRPr lang="en-US"/>
        </a:p>
      </dgm:t>
    </dgm:pt>
    <dgm:pt modelId="{18F24FF6-766B-41F9-B7FF-F7FE4FC79D3D}" type="sibTrans" cxnId="{2E500A1F-E300-4FC1-9921-B3763FC58A2C}">
      <dgm:prSet/>
      <dgm:spPr/>
      <dgm:t>
        <a:bodyPr/>
        <a:lstStyle/>
        <a:p>
          <a:endParaRPr lang="en-US"/>
        </a:p>
      </dgm:t>
    </dgm:pt>
    <dgm:pt modelId="{0BF50382-F023-45E1-9BFA-1C3E1FD49450}" type="pres">
      <dgm:prSet presAssocID="{00A53CFA-9BAD-415F-9B53-D4A5BF096FE9}" presName="diagram" presStyleCnt="0">
        <dgm:presLayoutVars>
          <dgm:chMax val="1"/>
          <dgm:dir/>
          <dgm:animLvl val="ctr"/>
          <dgm:resizeHandles val="exact"/>
        </dgm:presLayoutVars>
      </dgm:prSet>
      <dgm:spPr/>
    </dgm:pt>
    <dgm:pt modelId="{783318DA-1497-42EA-95FD-EEC348CE91EA}" type="pres">
      <dgm:prSet presAssocID="{00A53CFA-9BAD-415F-9B53-D4A5BF096FE9}" presName="matrix" presStyleCnt="0"/>
      <dgm:spPr/>
    </dgm:pt>
    <dgm:pt modelId="{4FC96FB5-D285-4804-AC7C-680F1387FE94}" type="pres">
      <dgm:prSet presAssocID="{00A53CFA-9BAD-415F-9B53-D4A5BF096FE9}" presName="tile1" presStyleLbl="node1" presStyleIdx="0" presStyleCnt="4" custScaleY="101526" custLinFactNeighborX="-855" custLinFactNeighborY="381"/>
      <dgm:spPr/>
    </dgm:pt>
    <dgm:pt modelId="{B371BDDF-D86D-4FD6-B373-065C546D5025}" type="pres">
      <dgm:prSet presAssocID="{00A53CFA-9BAD-415F-9B53-D4A5BF096FE9}" presName="tile1text" presStyleLbl="node1" presStyleIdx="0" presStyleCnt="4">
        <dgm:presLayoutVars>
          <dgm:chMax val="0"/>
          <dgm:chPref val="0"/>
          <dgm:bulletEnabled val="1"/>
        </dgm:presLayoutVars>
      </dgm:prSet>
      <dgm:spPr/>
    </dgm:pt>
    <dgm:pt modelId="{61359538-94C1-4B58-983D-31F94DFE00BC}" type="pres">
      <dgm:prSet presAssocID="{00A53CFA-9BAD-415F-9B53-D4A5BF096FE9}" presName="tile2" presStyleLbl="node1" presStyleIdx="1" presStyleCnt="4" custLinFactNeighborX="0" custLinFactNeighborY="-428"/>
      <dgm:spPr/>
    </dgm:pt>
    <dgm:pt modelId="{D46055A1-EEC6-4C01-9637-4A56C7820E36}" type="pres">
      <dgm:prSet presAssocID="{00A53CFA-9BAD-415F-9B53-D4A5BF096FE9}" presName="tile2text" presStyleLbl="node1" presStyleIdx="1" presStyleCnt="4">
        <dgm:presLayoutVars>
          <dgm:chMax val="0"/>
          <dgm:chPref val="0"/>
          <dgm:bulletEnabled val="1"/>
        </dgm:presLayoutVars>
      </dgm:prSet>
      <dgm:spPr/>
    </dgm:pt>
    <dgm:pt modelId="{14752AFA-65AA-4FA1-A5E0-5A8AEB6B0193}" type="pres">
      <dgm:prSet presAssocID="{00A53CFA-9BAD-415F-9B53-D4A5BF096FE9}" presName="tile3" presStyleLbl="node1" presStyleIdx="2" presStyleCnt="4" custLinFactNeighborX="-82" custLinFactNeighborY="-1176"/>
      <dgm:spPr/>
    </dgm:pt>
    <dgm:pt modelId="{92BDF787-C36B-4EEB-AF75-21A83E285E56}" type="pres">
      <dgm:prSet presAssocID="{00A53CFA-9BAD-415F-9B53-D4A5BF096FE9}" presName="tile3text" presStyleLbl="node1" presStyleIdx="2" presStyleCnt="4">
        <dgm:presLayoutVars>
          <dgm:chMax val="0"/>
          <dgm:chPref val="0"/>
          <dgm:bulletEnabled val="1"/>
        </dgm:presLayoutVars>
      </dgm:prSet>
      <dgm:spPr/>
    </dgm:pt>
    <dgm:pt modelId="{1F2156EF-F8C5-4748-B412-9DCC889DC409}" type="pres">
      <dgm:prSet presAssocID="{00A53CFA-9BAD-415F-9B53-D4A5BF096FE9}" presName="tile4" presStyleLbl="node1" presStyleIdx="3" presStyleCnt="4"/>
      <dgm:spPr/>
    </dgm:pt>
    <dgm:pt modelId="{4F947CB4-E2C7-4A7E-BB37-59489982E12D}" type="pres">
      <dgm:prSet presAssocID="{00A53CFA-9BAD-415F-9B53-D4A5BF096FE9}" presName="tile4text" presStyleLbl="node1" presStyleIdx="3" presStyleCnt="4">
        <dgm:presLayoutVars>
          <dgm:chMax val="0"/>
          <dgm:chPref val="0"/>
          <dgm:bulletEnabled val="1"/>
        </dgm:presLayoutVars>
      </dgm:prSet>
      <dgm:spPr/>
    </dgm:pt>
    <dgm:pt modelId="{AF2E17A4-108C-4494-AAC0-9F2FC8FC93E7}" type="pres">
      <dgm:prSet presAssocID="{00A53CFA-9BAD-415F-9B53-D4A5BF096FE9}" presName="centerTile" presStyleLbl="fgShp" presStyleIdx="0" presStyleCnt="1" custScaleX="115066" custScaleY="155207" custLinFactNeighborX="0" custLinFactNeighborY="0">
        <dgm:presLayoutVars>
          <dgm:chMax val="0"/>
          <dgm:chPref val="0"/>
        </dgm:presLayoutVars>
      </dgm:prSet>
      <dgm:spPr/>
    </dgm:pt>
  </dgm:ptLst>
  <dgm:cxnLst>
    <dgm:cxn modelId="{EE94640E-74AC-4F17-A386-7CA88FA07DA2}" srcId="{97C30A9B-316D-4843-97A6-2E683978BBCB}" destId="{C3D8E0F5-8941-4B57-A545-A0EB9DA58C02}" srcOrd="2" destOrd="0" parTransId="{431350C3-DD08-4E38-B16F-38D1EC2AE4F2}" sibTransId="{841DB72C-A5FC-452F-ACFA-6E8B7450954E}"/>
    <dgm:cxn modelId="{F269301A-DAF7-415C-855B-12516FDB1599}" type="presOf" srcId="{878B6B36-D220-42FD-8712-97E662D88FF0}" destId="{4FC96FB5-D285-4804-AC7C-680F1387FE94}" srcOrd="0" destOrd="0" presId="urn:microsoft.com/office/officeart/2005/8/layout/matrix1"/>
    <dgm:cxn modelId="{2E500A1F-E300-4FC1-9921-B3763FC58A2C}" srcId="{97C30A9B-316D-4843-97A6-2E683978BBCB}" destId="{486E616D-70A0-4E96-9384-51562E0B1FD6}" srcOrd="3" destOrd="0" parTransId="{BAA0F436-C11B-4B3F-98E8-79D2A3DE7102}" sibTransId="{18F24FF6-766B-41F9-B7FF-F7FE4FC79D3D}"/>
    <dgm:cxn modelId="{1C72C61F-0ECF-45C4-A5AC-C4B29304A134}" type="presOf" srcId="{00A53CFA-9BAD-415F-9B53-D4A5BF096FE9}" destId="{0BF50382-F023-45E1-9BFA-1C3E1FD49450}" srcOrd="0" destOrd="0" presId="urn:microsoft.com/office/officeart/2005/8/layout/matrix1"/>
    <dgm:cxn modelId="{9CCFDE5C-4B71-4455-B2DE-E3FC94EF8691}" srcId="{00A53CFA-9BAD-415F-9B53-D4A5BF096FE9}" destId="{97C30A9B-316D-4843-97A6-2E683978BBCB}" srcOrd="0" destOrd="0" parTransId="{E41378B4-C716-4CD3-AD3C-4962435A71BB}" sibTransId="{CCE7AD2C-7336-402B-9EFE-767E16064E7B}"/>
    <dgm:cxn modelId="{058C5949-0F3C-497A-A4F1-76D10B7E5424}" srcId="{97C30A9B-316D-4843-97A6-2E683978BBCB}" destId="{DF3700C5-A71E-461E-893D-FAF3646DC322}" srcOrd="1" destOrd="0" parTransId="{C29A2909-0627-4551-9B39-10DE6D11DB51}" sibTransId="{4033B0E4-52D7-439E-878A-5EF08084461A}"/>
    <dgm:cxn modelId="{005AF56B-2CE5-4C74-9FCA-A94AC26F5FE6}" type="presOf" srcId="{97C30A9B-316D-4843-97A6-2E683978BBCB}" destId="{AF2E17A4-108C-4494-AAC0-9F2FC8FC93E7}" srcOrd="0" destOrd="0" presId="urn:microsoft.com/office/officeart/2005/8/layout/matrix1"/>
    <dgm:cxn modelId="{98602B77-DBBC-44B9-A882-D99FB43B048B}" type="presOf" srcId="{486E616D-70A0-4E96-9384-51562E0B1FD6}" destId="{4F947CB4-E2C7-4A7E-BB37-59489982E12D}" srcOrd="1" destOrd="0" presId="urn:microsoft.com/office/officeart/2005/8/layout/matrix1"/>
    <dgm:cxn modelId="{FDBB527F-3404-4C18-A874-E5DFDB063D81}" type="presOf" srcId="{DF3700C5-A71E-461E-893D-FAF3646DC322}" destId="{61359538-94C1-4B58-983D-31F94DFE00BC}" srcOrd="0" destOrd="0" presId="urn:microsoft.com/office/officeart/2005/8/layout/matrix1"/>
    <dgm:cxn modelId="{FBE38086-96AB-4965-90E6-2CCFCD1E9237}" type="presOf" srcId="{878B6B36-D220-42FD-8712-97E662D88FF0}" destId="{B371BDDF-D86D-4FD6-B373-065C546D5025}" srcOrd="1" destOrd="0" presId="urn:microsoft.com/office/officeart/2005/8/layout/matrix1"/>
    <dgm:cxn modelId="{9C3B3A97-E2B8-468A-8A21-B7D91A4EA49E}" type="presOf" srcId="{C3D8E0F5-8941-4B57-A545-A0EB9DA58C02}" destId="{92BDF787-C36B-4EEB-AF75-21A83E285E56}" srcOrd="1" destOrd="0" presId="urn:microsoft.com/office/officeart/2005/8/layout/matrix1"/>
    <dgm:cxn modelId="{9EC01DA9-D8D7-4A19-9B82-08774C7EDE59}" type="presOf" srcId="{C3D8E0F5-8941-4B57-A545-A0EB9DA58C02}" destId="{14752AFA-65AA-4FA1-A5E0-5A8AEB6B0193}" srcOrd="0" destOrd="0" presId="urn:microsoft.com/office/officeart/2005/8/layout/matrix1"/>
    <dgm:cxn modelId="{2EB4BABD-6FCD-4908-AF36-FF1510A4D81E}" type="presOf" srcId="{DF3700C5-A71E-461E-893D-FAF3646DC322}" destId="{D46055A1-EEC6-4C01-9637-4A56C7820E36}" srcOrd="1" destOrd="0" presId="urn:microsoft.com/office/officeart/2005/8/layout/matrix1"/>
    <dgm:cxn modelId="{C11471DE-B89C-4F02-8297-976B2C5B7CB4}" srcId="{97C30A9B-316D-4843-97A6-2E683978BBCB}" destId="{878B6B36-D220-42FD-8712-97E662D88FF0}" srcOrd="0" destOrd="0" parTransId="{18AE2790-2061-47A8-B9F6-B8CFA80B7BBA}" sibTransId="{3B7778FD-77FA-4411-8EC6-32EAC0115F3C}"/>
    <dgm:cxn modelId="{2DB0FBFA-75E6-4C4F-AEE3-4E159CF25D4B}" type="presOf" srcId="{486E616D-70A0-4E96-9384-51562E0B1FD6}" destId="{1F2156EF-F8C5-4748-B412-9DCC889DC409}" srcOrd="0" destOrd="0" presId="urn:microsoft.com/office/officeart/2005/8/layout/matrix1"/>
    <dgm:cxn modelId="{E741C9CC-62D1-4F1D-B388-0BEE0449271C}" type="presParOf" srcId="{0BF50382-F023-45E1-9BFA-1C3E1FD49450}" destId="{783318DA-1497-42EA-95FD-EEC348CE91EA}" srcOrd="0" destOrd="0" presId="urn:microsoft.com/office/officeart/2005/8/layout/matrix1"/>
    <dgm:cxn modelId="{7A393839-5995-4609-A8BC-DA0DA3517088}" type="presParOf" srcId="{783318DA-1497-42EA-95FD-EEC348CE91EA}" destId="{4FC96FB5-D285-4804-AC7C-680F1387FE94}" srcOrd="0" destOrd="0" presId="urn:microsoft.com/office/officeart/2005/8/layout/matrix1"/>
    <dgm:cxn modelId="{E9E6F175-B763-40AA-8210-766BB2563AC1}" type="presParOf" srcId="{783318DA-1497-42EA-95FD-EEC348CE91EA}" destId="{B371BDDF-D86D-4FD6-B373-065C546D5025}" srcOrd="1" destOrd="0" presId="urn:microsoft.com/office/officeart/2005/8/layout/matrix1"/>
    <dgm:cxn modelId="{9C5FFD57-DC4C-4D85-85A4-01050A5E1953}" type="presParOf" srcId="{783318DA-1497-42EA-95FD-EEC348CE91EA}" destId="{61359538-94C1-4B58-983D-31F94DFE00BC}" srcOrd="2" destOrd="0" presId="urn:microsoft.com/office/officeart/2005/8/layout/matrix1"/>
    <dgm:cxn modelId="{FFE589D7-70FE-488D-9839-C5F2FC85E721}" type="presParOf" srcId="{783318DA-1497-42EA-95FD-EEC348CE91EA}" destId="{D46055A1-EEC6-4C01-9637-4A56C7820E36}" srcOrd="3" destOrd="0" presId="urn:microsoft.com/office/officeart/2005/8/layout/matrix1"/>
    <dgm:cxn modelId="{922A0DD8-91BF-4E56-87D5-941DD900F698}" type="presParOf" srcId="{783318DA-1497-42EA-95FD-EEC348CE91EA}" destId="{14752AFA-65AA-4FA1-A5E0-5A8AEB6B0193}" srcOrd="4" destOrd="0" presId="urn:microsoft.com/office/officeart/2005/8/layout/matrix1"/>
    <dgm:cxn modelId="{FD8CE61E-5C4D-4284-958D-BC82877A8ADB}" type="presParOf" srcId="{783318DA-1497-42EA-95FD-EEC348CE91EA}" destId="{92BDF787-C36B-4EEB-AF75-21A83E285E56}" srcOrd="5" destOrd="0" presId="urn:microsoft.com/office/officeart/2005/8/layout/matrix1"/>
    <dgm:cxn modelId="{543AD54B-8A11-4FD7-871E-53D1B257F685}" type="presParOf" srcId="{783318DA-1497-42EA-95FD-EEC348CE91EA}" destId="{1F2156EF-F8C5-4748-B412-9DCC889DC409}" srcOrd="6" destOrd="0" presId="urn:microsoft.com/office/officeart/2005/8/layout/matrix1"/>
    <dgm:cxn modelId="{0F4196E4-7164-4ED7-92F3-4297F89EF3D9}" type="presParOf" srcId="{783318DA-1497-42EA-95FD-EEC348CE91EA}" destId="{4F947CB4-E2C7-4A7E-BB37-59489982E12D}" srcOrd="7" destOrd="0" presId="urn:microsoft.com/office/officeart/2005/8/layout/matrix1"/>
    <dgm:cxn modelId="{E55C611C-59F6-494B-AF09-151183B261E4}" type="presParOf" srcId="{0BF50382-F023-45E1-9BFA-1C3E1FD49450}" destId="{AF2E17A4-108C-4494-AAC0-9F2FC8FC93E7}"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C96FB5-D285-4804-AC7C-680F1387FE94}">
      <dsp:nvSpPr>
        <dsp:cNvPr id="0" name=""/>
        <dsp:cNvSpPr/>
      </dsp:nvSpPr>
      <dsp:spPr>
        <a:xfrm rot="16200000">
          <a:off x="1240275" y="-1240291"/>
          <a:ext cx="3204915" cy="5685467"/>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endParaRPr lang="en-US" sz="1600" kern="1200" dirty="0">
            <a:latin typeface="Arial" pitchFamily="34" charset="0"/>
            <a:cs typeface="Arial" pitchFamily="34" charset="0"/>
          </a:endParaRPr>
        </a:p>
        <a:p>
          <a:pPr marL="0" lvl="0" indent="0" algn="ctr" defTabSz="711200">
            <a:lnSpc>
              <a:spcPct val="90000"/>
            </a:lnSpc>
            <a:spcBef>
              <a:spcPct val="0"/>
            </a:spcBef>
            <a:spcAft>
              <a:spcPct val="35000"/>
            </a:spcAft>
            <a:buNone/>
          </a:pPr>
          <a:r>
            <a:rPr lang="en-US" sz="2800" kern="1200" dirty="0">
              <a:latin typeface="Arial" pitchFamily="34" charset="0"/>
              <a:cs typeface="Arial" pitchFamily="34" charset="0"/>
            </a:rPr>
            <a:t>Pride</a:t>
          </a:r>
        </a:p>
        <a:p>
          <a:pPr marL="0" lvl="0" indent="0" algn="ctr" defTabSz="711200">
            <a:lnSpc>
              <a:spcPct val="90000"/>
            </a:lnSpc>
            <a:spcBef>
              <a:spcPct val="0"/>
            </a:spcBef>
            <a:spcAft>
              <a:spcPct val="35000"/>
            </a:spcAft>
            <a:buNone/>
          </a:pPr>
          <a:r>
            <a:rPr lang="en-US" sz="2400" i="1" kern="1200" dirty="0">
              <a:solidFill>
                <a:sysClr val="windowText" lastClr="000000"/>
              </a:solidFill>
              <a:latin typeface="Arial" pitchFamily="34" charset="0"/>
              <a:cs typeface="Arial" pitchFamily="34" charset="0"/>
            </a:rPr>
            <a:t>"Get over here and love me!"</a:t>
          </a:r>
        </a:p>
      </dsp:txBody>
      <dsp:txXfrm rot="5400000">
        <a:off x="0" y="-15"/>
        <a:ext cx="5685467" cy="2403686"/>
      </dsp:txXfrm>
    </dsp:sp>
    <dsp:sp modelId="{61359538-94C1-4B58-983D-31F94DFE00BC}">
      <dsp:nvSpPr>
        <dsp:cNvPr id="0" name=""/>
        <dsp:cNvSpPr/>
      </dsp:nvSpPr>
      <dsp:spPr>
        <a:xfrm>
          <a:off x="5685467" y="0"/>
          <a:ext cx="5685467" cy="3156743"/>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endParaRPr lang="en-US" sz="1800" i="1" kern="1200">
            <a:solidFill>
              <a:sysClr val="windowText" lastClr="000000"/>
            </a:solidFill>
            <a:latin typeface="Arial" pitchFamily="34" charset="0"/>
            <a:cs typeface="Arial" pitchFamily="34" charset="0"/>
          </a:endParaRPr>
        </a:p>
        <a:p>
          <a:pPr marL="0" lvl="0" indent="0" algn="ctr" defTabSz="800100">
            <a:lnSpc>
              <a:spcPct val="90000"/>
            </a:lnSpc>
            <a:spcBef>
              <a:spcPct val="0"/>
            </a:spcBef>
            <a:spcAft>
              <a:spcPct val="35000"/>
            </a:spcAft>
            <a:buNone/>
          </a:pPr>
          <a:r>
            <a:rPr lang="en-US" sz="2800" i="0" kern="1200">
              <a:solidFill>
                <a:schemeClr val="bg1"/>
              </a:solidFill>
              <a:latin typeface="Arial" pitchFamily="34" charset="0"/>
              <a:cs typeface="Arial" pitchFamily="34" charset="0"/>
            </a:rPr>
            <a:t>Pride</a:t>
          </a:r>
        </a:p>
        <a:p>
          <a:pPr marL="0" lvl="0" indent="0" algn="ctr" defTabSz="800100">
            <a:lnSpc>
              <a:spcPct val="90000"/>
            </a:lnSpc>
            <a:spcBef>
              <a:spcPct val="0"/>
            </a:spcBef>
            <a:spcAft>
              <a:spcPct val="35000"/>
            </a:spcAft>
            <a:buNone/>
          </a:pPr>
          <a:r>
            <a:rPr lang="en-US" sz="2400" i="1" kern="1200">
              <a:solidFill>
                <a:sysClr val="windowText" lastClr="000000"/>
              </a:solidFill>
              <a:latin typeface="Arial" pitchFamily="34" charset="0"/>
              <a:cs typeface="Arial" pitchFamily="34" charset="0"/>
            </a:rPr>
            <a:t>"You're not worthy of me!"</a:t>
          </a:r>
        </a:p>
      </dsp:txBody>
      <dsp:txXfrm>
        <a:off x="5685467" y="0"/>
        <a:ext cx="5685467" cy="2367558"/>
      </dsp:txXfrm>
    </dsp:sp>
    <dsp:sp modelId="{14752AFA-65AA-4FA1-A5E0-5A8AEB6B0193}">
      <dsp:nvSpPr>
        <dsp:cNvPr id="0" name=""/>
        <dsp:cNvSpPr/>
      </dsp:nvSpPr>
      <dsp:spPr>
        <a:xfrm rot="10800000">
          <a:off x="0" y="3131663"/>
          <a:ext cx="5685467" cy="3156743"/>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a:latin typeface="Arial" pitchFamily="34" charset="0"/>
              <a:cs typeface="Arial" pitchFamily="34" charset="0"/>
            </a:rPr>
            <a:t>Shame</a:t>
          </a:r>
        </a:p>
        <a:p>
          <a:pPr marL="0" lvl="0" indent="0" algn="ctr" defTabSz="1244600">
            <a:lnSpc>
              <a:spcPct val="90000"/>
            </a:lnSpc>
            <a:spcBef>
              <a:spcPct val="0"/>
            </a:spcBef>
            <a:spcAft>
              <a:spcPct val="35000"/>
            </a:spcAft>
            <a:buNone/>
          </a:pPr>
          <a:r>
            <a:rPr lang="en-US" sz="2400" i="1" kern="1200">
              <a:solidFill>
                <a:sysClr val="windowText" lastClr="000000"/>
              </a:solidFill>
              <a:latin typeface="Arial" pitchFamily="34" charset="0"/>
              <a:cs typeface="Arial" pitchFamily="34" charset="0"/>
            </a:rPr>
            <a:t>"I'll do anything, just love me!"</a:t>
          </a:r>
        </a:p>
      </dsp:txBody>
      <dsp:txXfrm rot="10800000">
        <a:off x="0" y="3920849"/>
        <a:ext cx="5685467" cy="2367558"/>
      </dsp:txXfrm>
    </dsp:sp>
    <dsp:sp modelId="{1F2156EF-F8C5-4748-B412-9DCC889DC409}">
      <dsp:nvSpPr>
        <dsp:cNvPr id="0" name=""/>
        <dsp:cNvSpPr/>
      </dsp:nvSpPr>
      <dsp:spPr>
        <a:xfrm rot="5400000">
          <a:off x="6949828" y="1904425"/>
          <a:ext cx="3156743" cy="5685467"/>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endParaRPr lang="en-US" sz="1600" kern="1200">
            <a:latin typeface="Arial" pitchFamily="34" charset="0"/>
            <a:cs typeface="Arial" pitchFamily="34" charset="0"/>
          </a:endParaRPr>
        </a:p>
        <a:p>
          <a:pPr marL="0" lvl="0" indent="0" algn="ctr" defTabSz="711200">
            <a:lnSpc>
              <a:spcPct val="90000"/>
            </a:lnSpc>
            <a:spcBef>
              <a:spcPct val="0"/>
            </a:spcBef>
            <a:spcAft>
              <a:spcPct val="35000"/>
            </a:spcAft>
            <a:buNone/>
          </a:pPr>
          <a:endParaRPr lang="en-US" sz="1600" kern="1200">
            <a:latin typeface="Arial" pitchFamily="34" charset="0"/>
            <a:cs typeface="Arial" pitchFamily="34" charset="0"/>
          </a:endParaRPr>
        </a:p>
        <a:p>
          <a:pPr marL="0" lvl="0" indent="0" algn="ctr" defTabSz="711200">
            <a:lnSpc>
              <a:spcPct val="90000"/>
            </a:lnSpc>
            <a:spcBef>
              <a:spcPct val="0"/>
            </a:spcBef>
            <a:spcAft>
              <a:spcPct val="35000"/>
            </a:spcAft>
            <a:buNone/>
          </a:pPr>
          <a:r>
            <a:rPr lang="en-US" sz="2800" kern="1200">
              <a:latin typeface="Arial" pitchFamily="34" charset="0"/>
              <a:cs typeface="Arial" pitchFamily="34" charset="0"/>
            </a:rPr>
            <a:t>Shame</a:t>
          </a:r>
        </a:p>
        <a:p>
          <a:pPr marL="0" lvl="0" indent="0" algn="ctr" defTabSz="711200">
            <a:lnSpc>
              <a:spcPct val="90000"/>
            </a:lnSpc>
            <a:spcBef>
              <a:spcPct val="0"/>
            </a:spcBef>
            <a:spcAft>
              <a:spcPct val="35000"/>
            </a:spcAft>
            <a:buNone/>
          </a:pPr>
          <a:r>
            <a:rPr lang="en-US" sz="2400" i="1" kern="1200">
              <a:solidFill>
                <a:sysClr val="windowText" lastClr="000000"/>
              </a:solidFill>
              <a:latin typeface="Arial" pitchFamily="34" charset="0"/>
              <a:cs typeface="Arial" pitchFamily="34" charset="0"/>
            </a:rPr>
            <a:t>"My needs don't matter."</a:t>
          </a:r>
        </a:p>
        <a:p>
          <a:pPr marL="0" lvl="0" indent="0" algn="ctr" defTabSz="711200">
            <a:lnSpc>
              <a:spcPct val="90000"/>
            </a:lnSpc>
            <a:spcBef>
              <a:spcPct val="0"/>
            </a:spcBef>
            <a:spcAft>
              <a:spcPct val="35000"/>
            </a:spcAft>
            <a:buNone/>
          </a:pPr>
          <a:r>
            <a:rPr lang="en-US" sz="900" kern="1200">
              <a:latin typeface="Arial" pitchFamily="34" charset="0"/>
              <a:cs typeface="Arial" pitchFamily="34" charset="0"/>
            </a:rPr>
            <a:t>:</a:t>
          </a:r>
        </a:p>
        <a:p>
          <a:pPr marL="0" lvl="0" indent="0" algn="ctr" defTabSz="711200">
            <a:lnSpc>
              <a:spcPct val="90000"/>
            </a:lnSpc>
            <a:spcBef>
              <a:spcPct val="0"/>
            </a:spcBef>
            <a:spcAft>
              <a:spcPct val="35000"/>
            </a:spcAft>
            <a:buNone/>
          </a:pPr>
          <a:endParaRPr lang="en-US" sz="900" kern="1200"/>
        </a:p>
        <a:p>
          <a:pPr marL="0" lvl="0" indent="0" algn="ctr" defTabSz="711200">
            <a:lnSpc>
              <a:spcPct val="90000"/>
            </a:lnSpc>
            <a:spcBef>
              <a:spcPct val="0"/>
            </a:spcBef>
            <a:spcAft>
              <a:spcPct val="35000"/>
            </a:spcAft>
            <a:buNone/>
          </a:pPr>
          <a:endParaRPr lang="en-US" sz="900" kern="1200"/>
        </a:p>
      </dsp:txBody>
      <dsp:txXfrm rot="-5400000">
        <a:off x="5685467" y="3957972"/>
        <a:ext cx="5685467" cy="2367558"/>
      </dsp:txXfrm>
    </dsp:sp>
    <dsp:sp modelId="{AF2E17A4-108C-4494-AAC0-9F2FC8FC93E7}">
      <dsp:nvSpPr>
        <dsp:cNvPr id="0" name=""/>
        <dsp:cNvSpPr/>
      </dsp:nvSpPr>
      <dsp:spPr>
        <a:xfrm>
          <a:off x="3722855" y="1931872"/>
          <a:ext cx="3925223" cy="2449743"/>
        </a:xfrm>
        <a:prstGeom prst="roundRect">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a:latin typeface="Arial" pitchFamily="34" charset="0"/>
              <a:cs typeface="Arial" pitchFamily="34" charset="0"/>
            </a:rPr>
            <a:t>Healthy Boundary and Esteem</a:t>
          </a:r>
        </a:p>
        <a:p>
          <a:pPr marL="0" lvl="0" indent="0" algn="ctr" defTabSz="711200">
            <a:lnSpc>
              <a:spcPct val="90000"/>
            </a:lnSpc>
            <a:spcBef>
              <a:spcPct val="0"/>
            </a:spcBef>
            <a:spcAft>
              <a:spcPct val="35000"/>
            </a:spcAft>
            <a:buNone/>
          </a:pPr>
          <a:endParaRPr lang="en-US" sz="1400" kern="1200">
            <a:latin typeface="Arial" pitchFamily="34" charset="0"/>
            <a:cs typeface="Arial" pitchFamily="34" charset="0"/>
          </a:endParaRPr>
        </a:p>
        <a:p>
          <a:pPr marL="0" lvl="0" indent="0" algn="ctr" defTabSz="711200">
            <a:lnSpc>
              <a:spcPct val="90000"/>
            </a:lnSpc>
            <a:spcBef>
              <a:spcPct val="0"/>
            </a:spcBef>
            <a:spcAft>
              <a:spcPct val="35000"/>
            </a:spcAft>
            <a:buNone/>
          </a:pPr>
          <a:r>
            <a:rPr lang="en-US" sz="1400" kern="1200">
              <a:latin typeface="Arial" pitchFamily="34" charset="0"/>
              <a:cs typeface="Arial" pitchFamily="34" charset="0"/>
            </a:rPr>
            <a:t>Understand yourself-</a:t>
          </a:r>
        </a:p>
        <a:p>
          <a:pPr marL="0" lvl="0" indent="0" algn="ctr" defTabSz="711200">
            <a:lnSpc>
              <a:spcPct val="90000"/>
            </a:lnSpc>
            <a:spcBef>
              <a:spcPct val="0"/>
            </a:spcBef>
            <a:spcAft>
              <a:spcPct val="35000"/>
            </a:spcAft>
            <a:buNone/>
          </a:pPr>
          <a:r>
            <a:rPr lang="en-US" sz="1400" kern="1200">
              <a:latin typeface="Arial" pitchFamily="34" charset="0"/>
              <a:cs typeface="Arial" pitchFamily="34" charset="0"/>
            </a:rPr>
            <a:t>Esteem comes from unalterable self worth, God's love</a:t>
          </a:r>
        </a:p>
      </dsp:txBody>
      <dsp:txXfrm>
        <a:off x="3842442" y="2051459"/>
        <a:ext cx="3686049" cy="2210569"/>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83E573-D146-429E-878E-17E2253E537F}" type="datetimeFigureOut">
              <a:rPr lang="en-US" smtClean="0"/>
              <a:t>9/18/2022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1BDD00-4FC4-4313-A3A2-2189B5D96B1E}" type="slidenum">
              <a:rPr lang="en-US" smtClean="0"/>
              <a:t>‹#›</a:t>
            </a:fld>
            <a:endParaRPr lang="en-US"/>
          </a:p>
        </p:txBody>
      </p:sp>
    </p:spTree>
    <p:extLst>
      <p:ext uri="{BB962C8B-B14F-4D97-AF65-F5344CB8AC3E}">
        <p14:creationId xmlns:p14="http://schemas.microsoft.com/office/powerpoint/2010/main" val="2114891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E1BDD00-4FC4-4313-A3A2-2189B5D96B1E}" type="slidenum">
              <a:rPr lang="en-US" smtClean="0"/>
              <a:t>1</a:t>
            </a:fld>
            <a:endParaRPr lang="en-US"/>
          </a:p>
        </p:txBody>
      </p:sp>
    </p:spTree>
    <p:extLst>
      <p:ext uri="{BB962C8B-B14F-4D97-AF65-F5344CB8AC3E}">
        <p14:creationId xmlns:p14="http://schemas.microsoft.com/office/powerpoint/2010/main" val="2236222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actually quite liberating to know that all close relationships are a struggle.  In fact, if you have no conflict at all, you are likely not that close, or someone is being dominated by the other.  No conflict can be a danger sign.  </a:t>
            </a:r>
          </a:p>
          <a:p>
            <a:endParaRPr lang="en-US" dirty="0"/>
          </a:p>
          <a:p>
            <a:r>
              <a:rPr lang="en-US" dirty="0"/>
              <a:t>Some relationships have long periods of a particular phase, or repeat the process over and over again concerning a specific problem.  For example, every night your 5 year old puts up a fight about going to bed, without the issue ever being well addressed.  Sometimes you wait for the phase to pass.  </a:t>
            </a:r>
          </a:p>
          <a:p>
            <a:r>
              <a:rPr lang="en-US" dirty="0"/>
              <a:t>But if you are consistently belittled by someone at work, you would not dismiss it as a phase.  You either eat the shame, or confront it.  </a:t>
            </a:r>
          </a:p>
        </p:txBody>
      </p:sp>
      <p:sp>
        <p:nvSpPr>
          <p:cNvPr id="4" name="Slide Number Placeholder 3"/>
          <p:cNvSpPr>
            <a:spLocks noGrp="1"/>
          </p:cNvSpPr>
          <p:nvPr>
            <p:ph type="sldNum" sz="quarter" idx="5"/>
          </p:nvPr>
        </p:nvSpPr>
        <p:spPr/>
        <p:txBody>
          <a:bodyPr/>
          <a:lstStyle/>
          <a:p>
            <a:fld id="{AE1BDD00-4FC4-4313-A3A2-2189B5D96B1E}" type="slidenum">
              <a:rPr lang="en-US" smtClean="0"/>
              <a:t>2</a:t>
            </a:fld>
            <a:endParaRPr lang="en-US"/>
          </a:p>
        </p:txBody>
      </p:sp>
    </p:spTree>
    <p:extLst>
      <p:ext uri="{BB962C8B-B14F-4D97-AF65-F5344CB8AC3E}">
        <p14:creationId xmlns:p14="http://schemas.microsoft.com/office/powerpoint/2010/main" val="3462583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a:solidFill>
                  <a:schemeClr val="tx1"/>
                </a:solidFill>
                <a:latin typeface="+mn-lt"/>
                <a:ea typeface="+mn-ea"/>
                <a:cs typeface="+mn-cs"/>
              </a:rPr>
              <a:t>Dr. David Schnarch:</a:t>
            </a:r>
          </a:p>
          <a:p>
            <a:r>
              <a:rPr lang="en-US" sz="1200" b="0" i="0" kern="1200">
                <a:solidFill>
                  <a:schemeClr val="tx1"/>
                </a:solidFill>
                <a:latin typeface="+mn-lt"/>
                <a:ea typeface="+mn-ea"/>
                <a:cs typeface="+mn-cs"/>
              </a:rPr>
              <a:t>There is a strong probability that if we look to another person to provide fulfillment, we will begin to focus on the failings of that person as the cause of our own disappointment. This pattern is the reason for a great deal of discord in committed relationships. Many people who go to relationship therapy actually hope that the therapy will change their partner because they are convinced that the partner is the source of the problem.</a:t>
            </a:r>
          </a:p>
          <a:p>
            <a:r>
              <a:rPr lang="en-US" sz="1200" b="0" i="0" kern="1200">
                <a:solidFill>
                  <a:schemeClr val="tx1"/>
                </a:solidFill>
                <a:latin typeface="+mn-lt"/>
                <a:ea typeface="+mn-ea"/>
                <a:cs typeface="+mn-cs"/>
              </a:rPr>
              <a:t>When we feel uncomfortable about something our partners say or do, we may not realize that our discomfort may derive from a source that we have not examined within ourselves – like our own control issues, our jealousy, our insecurity, or our fear of dependence or independence. Our partners may simply be triggering our own unresolved difficulties. The clue is to search within our own lives to see why we have difficulty with these issues. And this is no small task. To become acquainted with oneself is indeed a terrible shock.</a:t>
            </a:r>
            <a:endParaRPr lang="en-US"/>
          </a:p>
        </p:txBody>
      </p:sp>
      <p:sp>
        <p:nvSpPr>
          <p:cNvPr id="4" name="Slide Number Placeholder 3"/>
          <p:cNvSpPr>
            <a:spLocks noGrp="1"/>
          </p:cNvSpPr>
          <p:nvPr>
            <p:ph type="sldNum" sz="quarter" idx="10"/>
          </p:nvPr>
        </p:nvSpPr>
        <p:spPr/>
        <p:txBody>
          <a:bodyPr/>
          <a:lstStyle/>
          <a:p>
            <a:fld id="{55214BDE-4DCD-4040-8FCC-908A7008BD22}" type="slidenum">
              <a:rPr lang="en-US" smtClean="0"/>
              <a:pPr/>
              <a:t>3</a:t>
            </a:fld>
            <a:endParaRPr lang="en-US"/>
          </a:p>
        </p:txBody>
      </p:sp>
    </p:spTree>
    <p:extLst>
      <p:ext uri="{BB962C8B-B14F-4D97-AF65-F5344CB8AC3E}">
        <p14:creationId xmlns:p14="http://schemas.microsoft.com/office/powerpoint/2010/main" val="7934303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It is important to sit down and truthfully analyze your fundamental nature.  How does that nature color your view of the world?  How does it affect your decision making?  How does it assist or interfere with your ability to interact with your loved ones?</a:t>
            </a:r>
          </a:p>
          <a:p>
            <a:endParaRPr lang="en-US" dirty="0"/>
          </a:p>
          <a:p>
            <a:r>
              <a:rPr lang="en-US" dirty="0"/>
              <a:t>Different ways to visualize and discuss fundamental nature</a:t>
            </a:r>
          </a:p>
          <a:p>
            <a:r>
              <a:rPr lang="en-US" dirty="0"/>
              <a:t>	Why is looking at things from another person's perspective so hard?</a:t>
            </a:r>
          </a:p>
          <a:p>
            <a:r>
              <a:rPr lang="en-US" dirty="0"/>
              <a:t> </a:t>
            </a:r>
          </a:p>
          <a:p>
            <a:r>
              <a:rPr lang="en-US" dirty="0"/>
              <a:t>rigid stance is driven by three unflattering things,</a:t>
            </a:r>
          </a:p>
          <a:p>
            <a:r>
              <a:rPr lang="en-US" dirty="0"/>
              <a:t> 1) lack of confidence in own behavior-may lose control of self or situation by change</a:t>
            </a:r>
          </a:p>
          <a:p>
            <a:r>
              <a:rPr lang="en-US" dirty="0"/>
              <a:t> 2) fear of questioning stance, that I might be wrong- don't want to admit, place of vulnerability</a:t>
            </a:r>
          </a:p>
          <a:p>
            <a:r>
              <a:rPr lang="en-US" dirty="0"/>
              <a:t> </a:t>
            </a:r>
            <a:r>
              <a:rPr lang="en-US"/>
              <a:t>3) laziness </a:t>
            </a:r>
            <a:r>
              <a:rPr lang="en-US" dirty="0"/>
              <a:t>in coming up with other solutions or doing the hard work of analysis and alteration  </a:t>
            </a:r>
          </a:p>
          <a:p>
            <a:r>
              <a:rPr lang="en-US" dirty="0"/>
              <a:t> </a:t>
            </a:r>
          </a:p>
          <a:p>
            <a:r>
              <a:rPr lang="en-US" dirty="0"/>
              <a:t>This analysis works with all relationships, not just marriage.  Children, parents, siblings, in-laws, co-workers-the better you understand what is driving your and their behavior, the more adept you will be at dealing with conflicts that arise.  </a:t>
            </a:r>
          </a:p>
          <a:p>
            <a:r>
              <a:rPr lang="en-US" dirty="0"/>
              <a:t> </a:t>
            </a:r>
          </a:p>
          <a:p>
            <a:endParaRPr lang="en-US" dirty="0"/>
          </a:p>
        </p:txBody>
      </p:sp>
      <p:sp>
        <p:nvSpPr>
          <p:cNvPr id="4" name="Slide Number Placeholder 3"/>
          <p:cNvSpPr>
            <a:spLocks noGrp="1"/>
          </p:cNvSpPr>
          <p:nvPr>
            <p:ph type="sldNum" sz="quarter" idx="10"/>
          </p:nvPr>
        </p:nvSpPr>
        <p:spPr/>
        <p:txBody>
          <a:bodyPr/>
          <a:lstStyle/>
          <a:p>
            <a:fld id="{55214BDE-4DCD-4040-8FCC-908A7008BD22}" type="slidenum">
              <a:rPr lang="en-US" smtClean="0"/>
              <a:pPr/>
              <a:t>4</a:t>
            </a:fld>
            <a:endParaRPr lang="en-US"/>
          </a:p>
        </p:txBody>
      </p:sp>
    </p:spTree>
    <p:extLst>
      <p:ext uri="{BB962C8B-B14F-4D97-AF65-F5344CB8AC3E}">
        <p14:creationId xmlns:p14="http://schemas.microsoft.com/office/powerpoint/2010/main" val="33668362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2CADD474-7835-4FCB-BD34-C73C2FCA005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F7EA17F0-9FD4-408C-9F7D-D949B5DB03F1}"/>
              </a:ext>
            </a:extLst>
          </p:cNvPr>
          <p:cNvSpPr>
            <a:spLocks noGrp="1"/>
          </p:cNvSpPr>
          <p:nvPr>
            <p:ph type="body" idx="1"/>
          </p:nvPr>
        </p:nvSpPr>
        <p:spPr>
          <a:xfrm>
            <a:off x="320675" y="4375150"/>
            <a:ext cx="6216650" cy="4511675"/>
          </a:xfrm>
        </p:spPr>
        <p:txBody>
          <a:bodyPr>
            <a:normAutofit fontScale="70000" lnSpcReduction="20000"/>
          </a:bodyPr>
          <a:lstStyle/>
          <a:p>
            <a:pPr eaLnBrk="1" fontAlgn="auto" hangingPunct="1">
              <a:spcBef>
                <a:spcPts val="0"/>
              </a:spcBef>
              <a:spcAft>
                <a:spcPts val="0"/>
              </a:spcAft>
              <a:defRPr/>
            </a:pPr>
            <a:endParaRPr lang="en-US">
              <a:latin typeface="Arial" pitchFamily="34" charset="0"/>
              <a:cs typeface="Arial" pitchFamily="34" charset="0"/>
            </a:endParaRPr>
          </a:p>
          <a:p>
            <a:pPr eaLnBrk="1" fontAlgn="auto" hangingPunct="1">
              <a:spcBef>
                <a:spcPts val="0"/>
              </a:spcBef>
              <a:spcAft>
                <a:spcPts val="0"/>
              </a:spcAft>
              <a:defRPr/>
            </a:pPr>
            <a:r>
              <a:rPr lang="en-US"/>
              <a:t>Here is a chart depicting a person’s sense of boundary and esteem.  Let me explain:</a:t>
            </a:r>
          </a:p>
          <a:p>
            <a:pPr eaLnBrk="1" fontAlgn="auto" hangingPunct="1">
              <a:spcBef>
                <a:spcPts val="0"/>
              </a:spcBef>
              <a:spcAft>
                <a:spcPts val="0"/>
              </a:spcAft>
              <a:defRPr/>
            </a:pPr>
            <a:r>
              <a:rPr lang="en-US"/>
              <a:t>Boundary is the division of you from the world-how much you let the world tell you about yourself, and how much you tell the world.  It is like skin.  Skin keeps elements from entering your internal body.  It also keeps your body from spilling out.  But skin is permeable.  You can absorb  some things through your skin  like Vitamin D from the sun, or some kinds of medicines in a rub or a patch.  You also exude things through your skin, like sweat and pheromones.  So even though your skin protects and contains, it also allows for transfer.  </a:t>
            </a:r>
          </a:p>
          <a:p>
            <a:pPr eaLnBrk="1" fontAlgn="auto" hangingPunct="1">
              <a:spcBef>
                <a:spcPts val="0"/>
              </a:spcBef>
              <a:spcAft>
                <a:spcPts val="0"/>
              </a:spcAft>
              <a:defRPr/>
            </a:pPr>
            <a:r>
              <a:rPr lang="en-US"/>
              <a:t>Your emotional boundary works like skin.  The outside world is constantly showering you with positive and negative input – love, acceptance, friendship, or rejection, disappointment, anger.  You have heard it said of people-he is thin skinned, or she is thick skinned-meaning their emotional boundary is too porous or not  enough.  The other element of boundary is your ability or inability to release your emotions to other people, your love, your friendliness, your anger or sadness. I am not saying that you are supposed to always let love and friendliness out and keep anger and sadness in.  I’m saying there needs to be some two-way flow. </a:t>
            </a:r>
          </a:p>
          <a:p>
            <a:pPr eaLnBrk="1" fontAlgn="auto" hangingPunct="1">
              <a:spcBef>
                <a:spcPts val="0"/>
              </a:spcBef>
              <a:spcAft>
                <a:spcPts val="0"/>
              </a:spcAft>
              <a:defRPr/>
            </a:pPr>
            <a:endParaRPr lang="en-US"/>
          </a:p>
          <a:p>
            <a:pPr eaLnBrk="1" fontAlgn="auto" hangingPunct="1">
              <a:spcBef>
                <a:spcPts val="0"/>
              </a:spcBef>
              <a:spcAft>
                <a:spcPts val="0"/>
              </a:spcAft>
              <a:defRPr/>
            </a:pPr>
            <a:r>
              <a:rPr lang="en-US"/>
              <a:t>The horizontal axis depicts the level of esteem-how you feel about yourself in relationship to others.  Too little esteem you think that others are better than you, too much esteem  you are sure you are superior to others.  </a:t>
            </a:r>
          </a:p>
          <a:p>
            <a:pPr eaLnBrk="1" fontAlgn="auto" hangingPunct="1">
              <a:spcBef>
                <a:spcPts val="0"/>
              </a:spcBef>
              <a:spcAft>
                <a:spcPts val="0"/>
              </a:spcAft>
              <a:defRPr/>
            </a:pPr>
            <a:endParaRPr lang="en-US"/>
          </a:p>
          <a:p>
            <a:pPr eaLnBrk="1" fontAlgn="auto" hangingPunct="1">
              <a:spcBef>
                <a:spcPts val="0"/>
              </a:spcBef>
              <a:spcAft>
                <a:spcPts val="0"/>
              </a:spcAft>
              <a:defRPr/>
            </a:pPr>
            <a:r>
              <a:rPr lang="en-US"/>
              <a:t>The center position is a place of health, you are no better or worse than others and you are able to accept truth about yourself (both positive and negative) and reject  false information without resorting to anger or retaliation.  This is the place that believes you are a child of God, imperfect yet completely lovable.  This is the place of genuine love  and forgiveness for yourself and others.   </a:t>
            </a:r>
          </a:p>
          <a:p>
            <a:pPr eaLnBrk="1" fontAlgn="auto" hangingPunct="1">
              <a:spcBef>
                <a:spcPts val="0"/>
              </a:spcBef>
              <a:spcAft>
                <a:spcPts val="0"/>
              </a:spcAft>
              <a:defRPr/>
            </a:pPr>
            <a:endParaRPr lang="en-US"/>
          </a:p>
          <a:p>
            <a:pPr eaLnBrk="1" fontAlgn="auto" hangingPunct="1">
              <a:spcBef>
                <a:spcPts val="0"/>
              </a:spcBef>
              <a:spcAft>
                <a:spcPts val="0"/>
              </a:spcAft>
              <a:defRPr/>
            </a:pPr>
            <a:r>
              <a:rPr lang="en-US"/>
              <a:t>IMPORTANT TO BE WORKING ON WHILE YOU ARE LOOKING FOR YOUR SPOUSE </a:t>
            </a:r>
          </a:p>
          <a:p>
            <a:pPr eaLnBrk="1" fontAlgn="auto" hangingPunct="1">
              <a:spcBef>
                <a:spcPts val="0"/>
              </a:spcBef>
              <a:spcAft>
                <a:spcPts val="0"/>
              </a:spcAft>
              <a:defRPr/>
            </a:pPr>
            <a:endParaRPr lang="en-US"/>
          </a:p>
          <a:p>
            <a:pPr eaLnBrk="1" fontAlgn="auto" hangingPunct="1">
              <a:spcBef>
                <a:spcPts val="0"/>
              </a:spcBef>
              <a:spcAft>
                <a:spcPts val="0"/>
              </a:spcAft>
              <a:defRPr/>
            </a:pPr>
            <a:r>
              <a:rPr lang="en-US"/>
              <a:t>Some people are needy, clingy, dependent –needing their partner to validate them-</a:t>
            </a:r>
          </a:p>
          <a:p>
            <a:pPr eaLnBrk="1" fontAlgn="auto" hangingPunct="1">
              <a:spcBef>
                <a:spcPts val="0"/>
              </a:spcBef>
              <a:spcAft>
                <a:spcPts val="0"/>
              </a:spcAft>
              <a:defRPr/>
            </a:pPr>
            <a:r>
              <a:rPr lang="en-US"/>
              <a:t>“Please, Tell me I’m OK, tell me you love me, tell me you won’t leave me, tell me I’m good”</a:t>
            </a:r>
          </a:p>
          <a:p>
            <a:pPr eaLnBrk="1" fontAlgn="auto" hangingPunct="1">
              <a:spcBef>
                <a:spcPts val="0"/>
              </a:spcBef>
              <a:spcAft>
                <a:spcPts val="0"/>
              </a:spcAft>
              <a:defRPr/>
            </a:pPr>
            <a:r>
              <a:rPr lang="en-US"/>
              <a:t>Others are controlling of others or deny their own needs and emotions in order to protect themselves.</a:t>
            </a:r>
          </a:p>
          <a:p>
            <a:pPr eaLnBrk="1" fontAlgn="auto" hangingPunct="1">
              <a:spcBef>
                <a:spcPts val="0"/>
              </a:spcBef>
              <a:spcAft>
                <a:spcPts val="0"/>
              </a:spcAft>
              <a:defRPr/>
            </a:pPr>
            <a:endParaRPr lang="en-US"/>
          </a:p>
          <a:p>
            <a:pPr eaLnBrk="1" fontAlgn="auto" hangingPunct="1">
              <a:spcBef>
                <a:spcPts val="0"/>
              </a:spcBef>
              <a:spcAft>
                <a:spcPts val="0"/>
              </a:spcAft>
              <a:defRPr/>
            </a:pPr>
            <a:r>
              <a:rPr lang="en-US"/>
              <a:t>Up left-this person needs attention and validation-uses manipulation-they will be kind, loving interested in you as long as you behave the way they want.  If not they turn on you, punish you with cruelty.  Is not comfortable alone, likes to flirt and have followers, needs compliments and outside stimulation </a:t>
            </a:r>
          </a:p>
          <a:p>
            <a:pPr eaLnBrk="1" fontAlgn="auto" hangingPunct="1">
              <a:spcBef>
                <a:spcPts val="0"/>
              </a:spcBef>
              <a:spcAft>
                <a:spcPts val="0"/>
              </a:spcAft>
              <a:defRPr/>
            </a:pPr>
            <a:endParaRPr lang="en-US"/>
          </a:p>
          <a:p>
            <a:pPr eaLnBrk="1" fontAlgn="auto" hangingPunct="1">
              <a:spcBef>
                <a:spcPts val="0"/>
              </a:spcBef>
              <a:spcAft>
                <a:spcPts val="0"/>
              </a:spcAft>
              <a:defRPr/>
            </a:pPr>
            <a:r>
              <a:rPr lang="en-US"/>
              <a:t>Up right-snobby, dismissive, cynical, too cool to join in or have simple fun-You have to interact on their terms-Does not consider others’ feelings or needs.  Critical, superior, condescending.  Afraid of looking foolish.  Fear of needing someone else, difficulty committing to a relationship.  Challenge love or friendship  “what, you don’t trust me?”  “If you loved me you would do this…”</a:t>
            </a:r>
          </a:p>
          <a:p>
            <a:pPr eaLnBrk="1" fontAlgn="auto" hangingPunct="1">
              <a:spcBef>
                <a:spcPts val="0"/>
              </a:spcBef>
              <a:spcAft>
                <a:spcPts val="0"/>
              </a:spcAft>
              <a:defRPr/>
            </a:pPr>
            <a:endParaRPr lang="en-US"/>
          </a:p>
          <a:p>
            <a:pPr eaLnBrk="1" fontAlgn="auto" hangingPunct="1">
              <a:spcBef>
                <a:spcPts val="0"/>
              </a:spcBef>
              <a:spcAft>
                <a:spcPts val="0"/>
              </a:spcAft>
              <a:defRPr/>
            </a:pPr>
            <a:r>
              <a:rPr lang="en-US"/>
              <a:t>Down left-needy, like a puppy-will go along with whatever the more dominant  person wants.  Is easily abused, difficulty standing up for self, needs others to say they are good, loved, desirable, is overly nice, a pleaser, can’t say no, wears clothes that are uncomfortable or name brands so others will accept.  </a:t>
            </a:r>
          </a:p>
          <a:p>
            <a:pPr eaLnBrk="1" fontAlgn="auto" hangingPunct="1">
              <a:spcBef>
                <a:spcPts val="0"/>
              </a:spcBef>
              <a:spcAft>
                <a:spcPts val="0"/>
              </a:spcAft>
              <a:defRPr/>
            </a:pPr>
            <a:endParaRPr lang="en-US"/>
          </a:p>
          <a:p>
            <a:pPr eaLnBrk="1" fontAlgn="auto" hangingPunct="1">
              <a:spcBef>
                <a:spcPts val="0"/>
              </a:spcBef>
              <a:spcAft>
                <a:spcPts val="0"/>
              </a:spcAft>
              <a:defRPr/>
            </a:pPr>
            <a:r>
              <a:rPr lang="en-US"/>
              <a:t>Down right-does not like self, has a hard time deciding what they want to do, is highly dependable and overly responsible, gets used by others, closes off rather than asking for what need or want, often gets depressed, abuses self with drugs/alcohol, cutting, can’t take complements, has a negative personality, Never feels good enough.  </a:t>
            </a:r>
          </a:p>
          <a:p>
            <a:pPr eaLnBrk="1" fontAlgn="auto" hangingPunct="1">
              <a:spcBef>
                <a:spcPts val="0"/>
              </a:spcBef>
              <a:spcAft>
                <a:spcPts val="0"/>
              </a:spcAft>
              <a:defRPr/>
            </a:pPr>
            <a:endParaRPr lang="en-US"/>
          </a:p>
          <a:p>
            <a:pPr eaLnBrk="1" fontAlgn="auto" hangingPunct="1">
              <a:spcBef>
                <a:spcPts val="0"/>
              </a:spcBef>
              <a:spcAft>
                <a:spcPts val="0"/>
              </a:spcAft>
              <a:defRPr/>
            </a:pPr>
            <a:endParaRPr lang="en-US"/>
          </a:p>
          <a:p>
            <a:pPr eaLnBrk="1" fontAlgn="auto" hangingPunct="1">
              <a:spcBef>
                <a:spcPts val="0"/>
              </a:spcBef>
              <a:spcAft>
                <a:spcPts val="0"/>
              </a:spcAft>
              <a:defRPr/>
            </a:pPr>
            <a:endParaRPr lang="en-US">
              <a:latin typeface="Arial" pitchFamily="34" charset="0"/>
              <a:cs typeface="Arial" pitchFamily="34" charset="0"/>
            </a:endParaRPr>
          </a:p>
          <a:p>
            <a:pPr eaLnBrk="1" fontAlgn="auto" hangingPunct="1">
              <a:spcBef>
                <a:spcPts val="0"/>
              </a:spcBef>
              <a:spcAft>
                <a:spcPts val="0"/>
              </a:spcAft>
              <a:defRPr/>
            </a:pPr>
            <a:endParaRPr lang="en-US"/>
          </a:p>
        </p:txBody>
      </p:sp>
      <p:sp>
        <p:nvSpPr>
          <p:cNvPr id="31748" name="Slide Number Placeholder 3">
            <a:extLst>
              <a:ext uri="{FF2B5EF4-FFF2-40B4-BE49-F238E27FC236}">
                <a16:creationId xmlns:a16="http://schemas.microsoft.com/office/drawing/2014/main" id="{1010F82F-F896-4F39-8C54-5777D02AA08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B45A8D4-5643-4B6C-9ABF-22AB7DEB0335}" type="slidenum">
              <a:rPr lang="en-US" altLang="en-US">
                <a:latin typeface="Calibri" panose="020F0502020204030204" pitchFamily="34" charset="0"/>
              </a:rPr>
              <a:pPr/>
              <a:t>5</a:t>
            </a:fld>
            <a:endParaRPr lang="en-US" altLang="en-US">
              <a:latin typeface="Calibri" panose="020F0502020204030204" pitchFamily="34" charset="0"/>
            </a:endParaRPr>
          </a:p>
        </p:txBody>
      </p:sp>
    </p:spTree>
    <p:extLst>
      <p:ext uri="{BB962C8B-B14F-4D97-AF65-F5344CB8AC3E}">
        <p14:creationId xmlns:p14="http://schemas.microsoft.com/office/powerpoint/2010/main" val="172592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We invest too much energy trying to be right.  We would be far better served trying to understand our own yearnings and weaknesses and those of others.  The result will be more wisdom and compassion.  </a:t>
            </a:r>
          </a:p>
        </p:txBody>
      </p:sp>
      <p:sp>
        <p:nvSpPr>
          <p:cNvPr id="4" name="Slide Number Placeholder 3"/>
          <p:cNvSpPr>
            <a:spLocks noGrp="1"/>
          </p:cNvSpPr>
          <p:nvPr>
            <p:ph type="sldNum" sz="quarter" idx="10"/>
          </p:nvPr>
        </p:nvSpPr>
        <p:spPr/>
        <p:txBody>
          <a:bodyPr/>
          <a:lstStyle/>
          <a:p>
            <a:fld id="{55214BDE-4DCD-4040-8FCC-908A7008BD22}" type="slidenum">
              <a:rPr lang="en-US" smtClean="0"/>
              <a:pPr/>
              <a:t>6</a:t>
            </a:fld>
            <a:endParaRPr lang="en-US"/>
          </a:p>
        </p:txBody>
      </p:sp>
    </p:spTree>
    <p:extLst>
      <p:ext uri="{BB962C8B-B14F-4D97-AF65-F5344CB8AC3E}">
        <p14:creationId xmlns:p14="http://schemas.microsoft.com/office/powerpoint/2010/main" val="34509785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The first approach, even though it can be raucous, is still engaging.  Both are still invested in a positive outcome.  </a:t>
            </a:r>
          </a:p>
          <a:p>
            <a:r>
              <a:rPr lang="en-US" dirty="0"/>
              <a:t>The second pattern shows one partner trying to connect while the other has slammed shut the door of communication.</a:t>
            </a:r>
          </a:p>
          <a:p>
            <a:r>
              <a:rPr lang="en-US" sz="1200" kern="1200" dirty="0">
                <a:solidFill>
                  <a:schemeClr val="tx1"/>
                </a:solidFill>
                <a:latin typeface="+mn-lt"/>
                <a:ea typeface="+mn-ea"/>
                <a:cs typeface="+mn-cs"/>
              </a:rPr>
              <a:t>The third method is the most toxic.   Here neither partner is willing to try.  They are punishing each other with silence and supposed indifference.  However inside they are usually seething.  This is a truly unhealthy relationship.</a:t>
            </a:r>
          </a:p>
          <a:p>
            <a:endParaRPr lang="en-US" dirty="0"/>
          </a:p>
          <a:p>
            <a:endParaRPr lang="en-US" dirty="0"/>
          </a:p>
        </p:txBody>
      </p:sp>
      <p:sp>
        <p:nvSpPr>
          <p:cNvPr id="4" name="Slide Number Placeholder 3"/>
          <p:cNvSpPr>
            <a:spLocks noGrp="1"/>
          </p:cNvSpPr>
          <p:nvPr>
            <p:ph type="sldNum" sz="quarter" idx="10"/>
          </p:nvPr>
        </p:nvSpPr>
        <p:spPr/>
        <p:txBody>
          <a:bodyPr/>
          <a:lstStyle/>
          <a:p>
            <a:fld id="{55214BDE-4DCD-4040-8FCC-908A7008BD22}" type="slidenum">
              <a:rPr lang="en-US" smtClean="0"/>
              <a:pPr/>
              <a:t>7</a:t>
            </a:fld>
            <a:endParaRPr lang="en-US"/>
          </a:p>
        </p:txBody>
      </p:sp>
    </p:spTree>
    <p:extLst>
      <p:ext uri="{BB962C8B-B14F-4D97-AF65-F5344CB8AC3E}">
        <p14:creationId xmlns:p14="http://schemas.microsoft.com/office/powerpoint/2010/main" val="12913184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These behaviors, even though they seem selfish and hurtful are born of fear and self preservation.</a:t>
            </a:r>
          </a:p>
          <a:p>
            <a:r>
              <a:rPr lang="en-US" dirty="0"/>
              <a:t>Fear of rejection</a:t>
            </a:r>
          </a:p>
          <a:p>
            <a:r>
              <a:rPr lang="en-US" dirty="0"/>
              <a:t>Fear of being vulnerable</a:t>
            </a:r>
          </a:p>
          <a:p>
            <a:r>
              <a:rPr lang="en-US" dirty="0"/>
              <a:t>Fear of the need you have to belong</a:t>
            </a:r>
          </a:p>
          <a:p>
            <a:endParaRPr lang="en-US" dirty="0"/>
          </a:p>
          <a:p>
            <a:r>
              <a:rPr lang="en-US" u="sng" dirty="0"/>
              <a:t>Why Do I React This Way</a:t>
            </a:r>
            <a:r>
              <a:rPr lang="en-US" dirty="0"/>
              <a:t>?</a:t>
            </a:r>
          </a:p>
          <a:p>
            <a:r>
              <a:rPr lang="en-US" dirty="0"/>
              <a:t> </a:t>
            </a:r>
          </a:p>
          <a:p>
            <a:r>
              <a:rPr lang="en-US" dirty="0"/>
              <a:t>Reminder of something in past that recalls bad feelings</a:t>
            </a:r>
          </a:p>
          <a:p>
            <a:r>
              <a:rPr lang="en-US" dirty="0"/>
              <a:t>Engenders feelings of inadequacy</a:t>
            </a:r>
          </a:p>
          <a:p>
            <a:r>
              <a:rPr lang="en-US" dirty="0"/>
              <a:t>Causes embarrassment</a:t>
            </a:r>
          </a:p>
          <a:p>
            <a:r>
              <a:rPr lang="en-US" dirty="0"/>
              <a:t>Prompts guilt or shame for behavior</a:t>
            </a:r>
          </a:p>
          <a:p>
            <a:r>
              <a:rPr lang="en-US" dirty="0"/>
              <a:t>Threatens core belief</a:t>
            </a:r>
          </a:p>
          <a:p>
            <a:r>
              <a:rPr lang="en-US" dirty="0"/>
              <a:t>Forces person to admit he/she failed</a:t>
            </a:r>
          </a:p>
          <a:p>
            <a:r>
              <a:rPr lang="en-US" dirty="0"/>
              <a:t>Feels like you are being treated unfairly</a:t>
            </a:r>
          </a:p>
          <a:p>
            <a:r>
              <a:rPr lang="en-US" dirty="0"/>
              <a:t>Upsets your sense of pride/authority</a:t>
            </a:r>
          </a:p>
          <a:p>
            <a:r>
              <a:rPr lang="en-US" dirty="0"/>
              <a:t>Feels like it is an intrusion into your privacy</a:t>
            </a:r>
          </a:p>
          <a:p>
            <a:r>
              <a:rPr lang="en-US" dirty="0"/>
              <a:t> </a:t>
            </a:r>
          </a:p>
          <a:p>
            <a:r>
              <a:rPr lang="en-US" dirty="0"/>
              <a:t>	</a:t>
            </a:r>
          </a:p>
          <a:p>
            <a:endParaRPr lang="en-US" dirty="0"/>
          </a:p>
        </p:txBody>
      </p:sp>
      <p:sp>
        <p:nvSpPr>
          <p:cNvPr id="4" name="Slide Number Placeholder 3"/>
          <p:cNvSpPr>
            <a:spLocks noGrp="1"/>
          </p:cNvSpPr>
          <p:nvPr>
            <p:ph type="sldNum" sz="quarter" idx="10"/>
          </p:nvPr>
        </p:nvSpPr>
        <p:spPr/>
        <p:txBody>
          <a:bodyPr/>
          <a:lstStyle/>
          <a:p>
            <a:fld id="{55214BDE-4DCD-4040-8FCC-908A7008BD22}" type="slidenum">
              <a:rPr lang="en-US" smtClean="0"/>
              <a:pPr/>
              <a:t>8</a:t>
            </a:fld>
            <a:endParaRPr lang="en-US"/>
          </a:p>
        </p:txBody>
      </p:sp>
    </p:spTree>
    <p:extLst>
      <p:ext uri="{BB962C8B-B14F-4D97-AF65-F5344CB8AC3E}">
        <p14:creationId xmlns:p14="http://schemas.microsoft.com/office/powerpoint/2010/main" val="5505382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09600" y="279400"/>
            <a:ext cx="5486400" cy="3086100"/>
          </a:xfrm>
        </p:spPr>
      </p:sp>
      <p:sp>
        <p:nvSpPr>
          <p:cNvPr id="3" name="Notes Placeholder 2"/>
          <p:cNvSpPr>
            <a:spLocks noGrp="1"/>
          </p:cNvSpPr>
          <p:nvPr>
            <p:ph type="body" idx="1"/>
          </p:nvPr>
        </p:nvSpPr>
        <p:spPr>
          <a:xfrm>
            <a:off x="452175" y="3519434"/>
            <a:ext cx="6199833" cy="4599634"/>
          </a:xfrm>
        </p:spPr>
        <p:txBody>
          <a:bodyPr>
            <a:normAutofit fontScale="25000" lnSpcReduction="20000"/>
          </a:bodyPr>
          <a:lstStyle/>
          <a:p>
            <a:r>
              <a:rPr lang="en-US" sz="2800" b="1" u="sng" dirty="0"/>
              <a:t>Control</a:t>
            </a:r>
            <a:r>
              <a:rPr lang="en-US" sz="2800" dirty="0"/>
              <a:t>-</a:t>
            </a:r>
          </a:p>
          <a:p>
            <a:r>
              <a:rPr lang="en-US" sz="2800" kern="1200" dirty="0">
                <a:solidFill>
                  <a:schemeClr val="tx1"/>
                </a:solidFill>
                <a:latin typeface="+mn-lt"/>
                <a:ea typeface="+mn-ea"/>
                <a:cs typeface="+mn-cs"/>
              </a:rPr>
              <a:t>Our deepest wish can be to get our spouse and children to BEHAVE—to get them to do exactly what we want them to do</a:t>
            </a:r>
          </a:p>
          <a:p>
            <a:r>
              <a:rPr lang="en-US" sz="2800" dirty="0"/>
              <a:t>1.  </a:t>
            </a:r>
            <a:r>
              <a:rPr lang="en-US" sz="2800" kern="1200" dirty="0">
                <a:solidFill>
                  <a:schemeClr val="tx1"/>
                </a:solidFill>
                <a:latin typeface="+mn-lt"/>
                <a:ea typeface="+mn-ea"/>
                <a:cs typeface="+mn-cs"/>
              </a:rPr>
              <a:t>Control can be overt (male-----use of intimidation), or covert (female---use of manipulation).</a:t>
            </a:r>
          </a:p>
          <a:p>
            <a:r>
              <a:rPr lang="en-US" sz="2800" dirty="0"/>
              <a:t>2.  </a:t>
            </a:r>
            <a:r>
              <a:rPr lang="en-US" sz="2800" kern="1200" dirty="0">
                <a:solidFill>
                  <a:schemeClr val="tx1"/>
                </a:solidFill>
                <a:latin typeface="+mn-lt"/>
                <a:ea typeface="+mn-ea"/>
                <a:cs typeface="+mn-cs"/>
              </a:rPr>
              <a:t> It is also ARROGANT </a:t>
            </a:r>
          </a:p>
          <a:p>
            <a:r>
              <a:rPr lang="en-US" sz="2800" dirty="0"/>
              <a:t>3.  </a:t>
            </a:r>
            <a:r>
              <a:rPr lang="en-US" sz="2800" kern="1200" dirty="0">
                <a:solidFill>
                  <a:schemeClr val="tx1"/>
                </a:solidFill>
                <a:latin typeface="+mn-lt"/>
                <a:ea typeface="+mn-ea"/>
                <a:cs typeface="+mn-cs"/>
              </a:rPr>
              <a:t>Even if it does “work” in the moment, even if you achieve momentary compliance, you will always also create resentment and division. </a:t>
            </a:r>
          </a:p>
          <a:p>
            <a:r>
              <a:rPr lang="en-US" sz="2800" dirty="0"/>
              <a:t>4.  </a:t>
            </a:r>
            <a:r>
              <a:rPr lang="en-US" sz="2800" kern="1200" dirty="0">
                <a:solidFill>
                  <a:schemeClr val="tx1"/>
                </a:solidFill>
                <a:latin typeface="+mn-lt"/>
                <a:ea typeface="+mn-ea"/>
                <a:cs typeface="+mn-cs"/>
              </a:rPr>
              <a:t>NEVER leads to greater love and health in a relationship.  You are kidding</a:t>
            </a:r>
            <a:r>
              <a:rPr lang="en-US" sz="2800" kern="1200" baseline="0" dirty="0">
                <a:solidFill>
                  <a:schemeClr val="tx1"/>
                </a:solidFill>
                <a:latin typeface="+mn-lt"/>
                <a:ea typeface="+mn-ea"/>
                <a:cs typeface="+mn-cs"/>
              </a:rPr>
              <a:t> yourself if you think it will.</a:t>
            </a:r>
          </a:p>
          <a:p>
            <a:endParaRPr lang="en-US" sz="2800" kern="1200" baseline="0" dirty="0">
              <a:solidFill>
                <a:schemeClr val="tx1"/>
              </a:solidFill>
              <a:latin typeface="+mn-lt"/>
              <a:ea typeface="+mn-ea"/>
              <a:cs typeface="+mn-cs"/>
            </a:endParaRPr>
          </a:p>
          <a:p>
            <a:r>
              <a:rPr lang="en-US" sz="2800" b="1" u="sng" kern="1200" dirty="0">
                <a:solidFill>
                  <a:schemeClr val="tx1"/>
                </a:solidFill>
                <a:latin typeface="+mn-lt"/>
                <a:ea typeface="+mn-ea"/>
                <a:cs typeface="+mn-cs"/>
              </a:rPr>
              <a:t>Proving we are right</a:t>
            </a:r>
            <a:r>
              <a:rPr lang="en-US" sz="2800" b="1" kern="1200" dirty="0">
                <a:solidFill>
                  <a:schemeClr val="tx1"/>
                </a:solidFill>
                <a:latin typeface="+mn-lt"/>
                <a:ea typeface="+mn-ea"/>
                <a:cs typeface="+mn-cs"/>
              </a:rPr>
              <a:t>:</a:t>
            </a:r>
            <a:endParaRPr lang="en-US" sz="2800" kern="1200" dirty="0">
              <a:solidFill>
                <a:schemeClr val="tx1"/>
              </a:solidFill>
              <a:latin typeface="+mn-lt"/>
              <a:ea typeface="+mn-ea"/>
              <a:cs typeface="+mn-cs"/>
            </a:endParaRPr>
          </a:p>
          <a:p>
            <a:r>
              <a:rPr lang="en-US" sz="2800" b="1" i="1" kern="1200" dirty="0">
                <a:solidFill>
                  <a:schemeClr val="tx1"/>
                </a:solidFill>
                <a:latin typeface="+mn-lt"/>
                <a:ea typeface="+mn-ea"/>
                <a:cs typeface="+mn-cs"/>
              </a:rPr>
              <a:t>Trying to resolve differences by eradicating them. - </a:t>
            </a:r>
            <a:r>
              <a:rPr lang="en-US" sz="2800" kern="1200" dirty="0">
                <a:solidFill>
                  <a:schemeClr val="tx1"/>
                </a:solidFill>
                <a:latin typeface="+mn-lt"/>
                <a:ea typeface="+mn-ea"/>
                <a:cs typeface="+mn-cs"/>
              </a:rPr>
              <a:t>if we are emphatic and logical enough, they will see the error of their ways and concede </a:t>
            </a:r>
          </a:p>
          <a:p>
            <a:r>
              <a:rPr lang="en-US" sz="2800" dirty="0"/>
              <a:t>     </a:t>
            </a:r>
            <a:r>
              <a:rPr lang="en-US" sz="2800" b="1" kern="1200" dirty="0">
                <a:solidFill>
                  <a:schemeClr val="tx1"/>
                </a:solidFill>
                <a:latin typeface="+mn-lt"/>
                <a:ea typeface="+mn-ea"/>
                <a:cs typeface="+mn-cs"/>
              </a:rPr>
              <a:t>Battle is for the self, not for the relationship-</a:t>
            </a:r>
            <a:r>
              <a:rPr lang="en-US" sz="2800" kern="1200" dirty="0">
                <a:solidFill>
                  <a:schemeClr val="tx1"/>
                </a:solidFill>
                <a:latin typeface="+mn-lt"/>
                <a:ea typeface="+mn-ea"/>
                <a:cs typeface="+mn-cs"/>
              </a:rPr>
              <a:t>Not interested in the other view. </a:t>
            </a:r>
          </a:p>
          <a:p>
            <a:r>
              <a:rPr lang="en-US" sz="2800" kern="1200" dirty="0">
                <a:solidFill>
                  <a:schemeClr val="tx1"/>
                </a:solidFill>
                <a:latin typeface="+mn-lt"/>
                <a:ea typeface="+mn-ea"/>
                <a:cs typeface="+mn-cs"/>
              </a:rPr>
              <a:t>Arbinger Institute The Anatomy of Peace</a:t>
            </a:r>
          </a:p>
          <a:p>
            <a:r>
              <a:rPr lang="en-US" sz="2800" dirty="0"/>
              <a:t>	The more sure I am that I’m right, the more likely I will actually be mistaken.  My need to be right makes it more likely that I will be wrong!  Likewise, the more sure I am that I am mistreated, the more likely I am to miss ways that I am mistreating others myself.  My need for justification obscures the truth.</a:t>
            </a:r>
            <a:endParaRPr lang="en-US" sz="2800" kern="1200" dirty="0">
              <a:solidFill>
                <a:schemeClr val="tx1"/>
              </a:solidFill>
              <a:latin typeface="+mn-lt"/>
              <a:ea typeface="+mn-ea"/>
              <a:cs typeface="+mn-cs"/>
            </a:endParaRPr>
          </a:p>
          <a:p>
            <a:endParaRPr lang="en-US" sz="2800" kern="1200" dirty="0">
              <a:solidFill>
                <a:schemeClr val="tx1"/>
              </a:solidFill>
              <a:latin typeface="+mn-lt"/>
              <a:ea typeface="+mn-ea"/>
              <a:cs typeface="+mn-cs"/>
            </a:endParaRPr>
          </a:p>
          <a:p>
            <a:r>
              <a:rPr lang="en-US" sz="2800" b="1" u="sng" kern="1200" dirty="0">
                <a:solidFill>
                  <a:schemeClr val="tx1"/>
                </a:solidFill>
                <a:latin typeface="+mn-lt"/>
                <a:ea typeface="+mn-ea"/>
                <a:cs typeface="+mn-cs"/>
              </a:rPr>
              <a:t>Unbridled self-expression</a:t>
            </a:r>
            <a:r>
              <a:rPr lang="en-US" sz="2800" b="1" kern="1200" dirty="0">
                <a:solidFill>
                  <a:schemeClr val="tx1"/>
                </a:solidFill>
                <a:latin typeface="+mn-lt"/>
                <a:ea typeface="+mn-ea"/>
                <a:cs typeface="+mn-cs"/>
              </a:rPr>
              <a:t>-</a:t>
            </a:r>
          </a:p>
          <a:p>
            <a:r>
              <a:rPr lang="en-US" sz="2800" b="1" kern="1200" dirty="0">
                <a:solidFill>
                  <a:schemeClr val="tx1"/>
                </a:solidFill>
                <a:latin typeface="+mn-lt"/>
                <a:ea typeface="+mn-ea"/>
                <a:cs typeface="+mn-cs"/>
              </a:rPr>
              <a:t>Thoughtless self-expression, no matter how "authentic" can be very damaging.  What we say needs our conscious consideration.  Explosions of emotions, swearing, criticisms all leave their mark.  They do not become water under the bridge.  They become water stains after the emotion has receded.  </a:t>
            </a:r>
          </a:p>
          <a:p>
            <a:endParaRPr lang="en-US" sz="2800" b="1" kern="1200" dirty="0">
              <a:solidFill>
                <a:schemeClr val="tx1"/>
              </a:solidFill>
              <a:latin typeface="+mn-lt"/>
              <a:ea typeface="+mn-ea"/>
              <a:cs typeface="+mn-cs"/>
            </a:endParaRPr>
          </a:p>
          <a:p>
            <a:r>
              <a:rPr lang="en-US" sz="2800" u="sng" kern="1200" dirty="0">
                <a:solidFill>
                  <a:schemeClr val="tx1"/>
                </a:solidFill>
                <a:latin typeface="+mn-lt"/>
                <a:ea typeface="+mn-ea"/>
                <a:cs typeface="+mn-cs"/>
              </a:rPr>
              <a:t> </a:t>
            </a:r>
            <a:r>
              <a:rPr lang="en-US" sz="2800" b="1" u="sng" kern="1200" dirty="0">
                <a:solidFill>
                  <a:schemeClr val="tx1"/>
                </a:solidFill>
                <a:latin typeface="+mn-lt"/>
                <a:ea typeface="+mn-ea"/>
                <a:cs typeface="+mn-cs"/>
              </a:rPr>
              <a:t>Revenge</a:t>
            </a:r>
            <a:r>
              <a:rPr lang="en-US" sz="2800" b="1" kern="1200" dirty="0">
                <a:solidFill>
                  <a:schemeClr val="tx1"/>
                </a:solidFill>
                <a:latin typeface="+mn-lt"/>
                <a:ea typeface="+mn-ea"/>
                <a:cs typeface="+mn-cs"/>
              </a:rPr>
              <a:t>/(punishing behavior)</a:t>
            </a:r>
            <a:r>
              <a:rPr lang="en-US" sz="2800" kern="1200" dirty="0">
                <a:solidFill>
                  <a:schemeClr val="tx1"/>
                </a:solidFill>
                <a:latin typeface="+mn-lt"/>
                <a:ea typeface="+mn-ea"/>
                <a:cs typeface="+mn-cs"/>
              </a:rPr>
              <a:t>:</a:t>
            </a:r>
          </a:p>
          <a:p>
            <a:r>
              <a:rPr lang="en-US" sz="2800" kern="1200" dirty="0">
                <a:solidFill>
                  <a:schemeClr val="tx1"/>
                </a:solidFill>
                <a:latin typeface="+mn-lt"/>
                <a:ea typeface="+mn-ea"/>
                <a:cs typeface="+mn-cs"/>
              </a:rPr>
              <a:t> A perverse form of communication---want to hurt the person so that they feel what we feel. The fantasy is that in our hurting them, they will fall to their knees and beg our forgiveness.</a:t>
            </a:r>
          </a:p>
          <a:p>
            <a:r>
              <a:rPr lang="en-US" sz="2800" kern="1200" dirty="0">
                <a:solidFill>
                  <a:schemeClr val="tx1"/>
                </a:solidFill>
                <a:latin typeface="+mn-lt"/>
                <a:ea typeface="+mn-ea"/>
                <a:cs typeface="+mn-cs"/>
              </a:rPr>
              <a:t>	</a:t>
            </a:r>
          </a:p>
          <a:p>
            <a:r>
              <a:rPr lang="en-US" sz="2800" i="1" kern="1200" dirty="0">
                <a:solidFill>
                  <a:schemeClr val="tx1"/>
                </a:solidFill>
                <a:latin typeface="+mn-lt"/>
                <a:ea typeface="+mn-ea"/>
                <a:cs typeface="+mn-cs"/>
              </a:rPr>
              <a:t>Aggressive:</a:t>
            </a:r>
            <a:endParaRPr lang="en-US" sz="2800" kern="1200" dirty="0">
              <a:solidFill>
                <a:schemeClr val="tx1"/>
              </a:solidFill>
              <a:latin typeface="+mn-lt"/>
              <a:ea typeface="+mn-ea"/>
              <a:cs typeface="+mn-cs"/>
            </a:endParaRPr>
          </a:p>
          <a:p>
            <a:r>
              <a:rPr lang="en-US" sz="2800" kern="1200" dirty="0">
                <a:solidFill>
                  <a:schemeClr val="tx1"/>
                </a:solidFill>
                <a:latin typeface="+mn-lt"/>
                <a:ea typeface="+mn-ea"/>
                <a:cs typeface="+mn-cs"/>
              </a:rPr>
              <a:t>Saying something hurtful, demeaning, devaluing, </a:t>
            </a:r>
          </a:p>
          <a:p>
            <a:r>
              <a:rPr lang="en-US" sz="2800" kern="1200" dirty="0">
                <a:solidFill>
                  <a:schemeClr val="tx1"/>
                </a:solidFill>
                <a:latin typeface="+mn-lt"/>
                <a:ea typeface="+mn-ea"/>
                <a:cs typeface="+mn-cs"/>
              </a:rPr>
              <a:t> </a:t>
            </a:r>
          </a:p>
          <a:p>
            <a:r>
              <a:rPr lang="en-US" sz="2800" kern="1200" dirty="0">
                <a:solidFill>
                  <a:schemeClr val="tx1"/>
                </a:solidFill>
                <a:latin typeface="+mn-lt"/>
                <a:ea typeface="+mn-ea"/>
                <a:cs typeface="+mn-cs"/>
              </a:rPr>
              <a:t>or </a:t>
            </a:r>
            <a:r>
              <a:rPr lang="en-US" sz="2800" i="1" kern="1200" dirty="0">
                <a:solidFill>
                  <a:schemeClr val="tx1"/>
                </a:solidFill>
                <a:latin typeface="+mn-lt"/>
                <a:ea typeface="+mn-ea"/>
                <a:cs typeface="+mn-cs"/>
              </a:rPr>
              <a:t>Passive Aggressive: </a:t>
            </a:r>
            <a:endParaRPr lang="en-US" sz="2800" kern="1200" dirty="0">
              <a:solidFill>
                <a:schemeClr val="tx1"/>
              </a:solidFill>
              <a:latin typeface="+mn-lt"/>
              <a:ea typeface="+mn-ea"/>
              <a:cs typeface="+mn-cs"/>
            </a:endParaRPr>
          </a:p>
          <a:p>
            <a:pPr marL="228600" indent="-228600">
              <a:buFont typeface="+mj-lt"/>
              <a:buAutoNum type="arabicPeriod"/>
            </a:pPr>
            <a:r>
              <a:rPr lang="en-US" sz="2800" kern="1200" dirty="0">
                <a:solidFill>
                  <a:schemeClr val="tx1"/>
                </a:solidFill>
                <a:latin typeface="+mn-lt"/>
                <a:ea typeface="+mn-ea"/>
                <a:cs typeface="+mn-cs"/>
              </a:rPr>
              <a:t>Withholding approval, affection</a:t>
            </a:r>
          </a:p>
          <a:p>
            <a:pPr marL="228600" indent="-228600">
              <a:buFont typeface="+mj-lt"/>
              <a:buAutoNum type="arabicPeriod"/>
            </a:pPr>
            <a:r>
              <a:rPr lang="en-US" sz="2800" kern="1200" dirty="0">
                <a:solidFill>
                  <a:schemeClr val="tx1"/>
                </a:solidFill>
                <a:latin typeface="+mn-lt"/>
                <a:ea typeface="+mn-ea"/>
                <a:cs typeface="+mn-cs"/>
              </a:rPr>
              <a:t>Don't compliment spouse, child, sibling, parent on something positive you've noticed.</a:t>
            </a:r>
          </a:p>
          <a:p>
            <a:pPr marL="228600" indent="-228600">
              <a:buFont typeface="+mj-lt"/>
              <a:buAutoNum type="arabicPeriod"/>
            </a:pPr>
            <a:r>
              <a:rPr lang="en-US" sz="2800" kern="1200" dirty="0">
                <a:solidFill>
                  <a:schemeClr val="tx1"/>
                </a:solidFill>
                <a:latin typeface="+mn-lt"/>
                <a:ea typeface="+mn-ea"/>
                <a:cs typeface="+mn-cs"/>
              </a:rPr>
              <a:t>Don’t say excuse me when bump into your spouse.  </a:t>
            </a:r>
          </a:p>
          <a:p>
            <a:pPr marL="228600" indent="-228600">
              <a:buFont typeface="+mj-lt"/>
              <a:buAutoNum type="arabicPeriod"/>
            </a:pPr>
            <a:r>
              <a:rPr lang="en-US" sz="2800" kern="1200" dirty="0">
                <a:solidFill>
                  <a:schemeClr val="tx1"/>
                </a:solidFill>
                <a:latin typeface="+mn-lt"/>
                <a:ea typeface="+mn-ea"/>
                <a:cs typeface="+mn-cs"/>
              </a:rPr>
              <a:t>OFFENDING FROM THE VICTIM POSITION</a:t>
            </a:r>
          </a:p>
          <a:p>
            <a:endParaRPr lang="en-US" sz="280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2800" b="1" u="sng" kern="1200" dirty="0">
                <a:solidFill>
                  <a:schemeClr val="tx1"/>
                </a:solidFill>
                <a:latin typeface="+mn-lt"/>
                <a:ea typeface="+mn-ea"/>
                <a:cs typeface="+mn-cs"/>
              </a:rPr>
              <a:t>Withdrawal </a:t>
            </a:r>
          </a:p>
          <a:p>
            <a:pPr marL="0" marR="0" indent="0" algn="l" defTabSz="914400" rtl="0" eaLnBrk="1" fontAlgn="auto" latinLnBrk="0" hangingPunct="1">
              <a:lnSpc>
                <a:spcPct val="100000"/>
              </a:lnSpc>
              <a:spcBef>
                <a:spcPts val="0"/>
              </a:spcBef>
              <a:spcAft>
                <a:spcPts val="0"/>
              </a:spcAft>
              <a:buClrTx/>
              <a:buSzTx/>
              <a:buFontTx/>
              <a:buNone/>
              <a:tabLst/>
              <a:defRPr/>
            </a:pPr>
            <a:r>
              <a:rPr lang="en-US" sz="2800" b="1" kern="1200" dirty="0">
                <a:solidFill>
                  <a:schemeClr val="tx1"/>
                </a:solidFill>
                <a:latin typeface="+mn-lt"/>
                <a:ea typeface="+mn-ea"/>
                <a:cs typeface="+mn-cs"/>
              </a:rPr>
              <a:t>-</a:t>
            </a:r>
            <a:r>
              <a:rPr lang="en-US" sz="2800" kern="1200" dirty="0">
                <a:solidFill>
                  <a:schemeClr val="tx1"/>
                </a:solidFill>
                <a:latin typeface="+mn-lt"/>
                <a:ea typeface="+mn-ea"/>
                <a:cs typeface="+mn-cs"/>
              </a:rPr>
              <a:t>RESENTMENT.  People who withdraw feel contempt for their lame partner-</a:t>
            </a:r>
            <a:r>
              <a:rPr lang="en-US" sz="2800" b="1" u="sng" kern="1200" dirty="0">
                <a:solidFill>
                  <a:schemeClr val="tx1"/>
                </a:solidFill>
                <a:latin typeface="+mn-lt"/>
                <a:ea typeface="+mn-ea"/>
                <a:cs typeface="+mn-cs"/>
              </a:rPr>
              <a:t>Accepting</a:t>
            </a:r>
            <a:r>
              <a:rPr lang="en-US" sz="2800" kern="1200" dirty="0">
                <a:solidFill>
                  <a:schemeClr val="tx1"/>
                </a:solidFill>
                <a:latin typeface="+mn-lt"/>
                <a:ea typeface="+mn-ea"/>
                <a:cs typeface="+mn-cs"/>
              </a:rPr>
              <a:t> partners do not. (love the person they're with even in the face of imperfection).  Sometimes people feel, when they are emotionally flooded, that the best thing is to withdraw so as not say or do something they will regret.  That is fine, if the time is used to soothe and calm yourself.  However, if afterward you do not go back to the situation and work on a solution, your withdrawal is actually a weapon used to hurt and control others.  It is a position of pride and superiority.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800" dirty="0"/>
          </a:p>
          <a:p>
            <a:pPr marL="0" marR="0" indent="0" algn="l" defTabSz="914400" rtl="0" eaLnBrk="1" fontAlgn="auto" latinLnBrk="0" hangingPunct="1">
              <a:lnSpc>
                <a:spcPct val="100000"/>
              </a:lnSpc>
              <a:spcBef>
                <a:spcPts val="0"/>
              </a:spcBef>
              <a:spcAft>
                <a:spcPts val="0"/>
              </a:spcAft>
              <a:buClrTx/>
              <a:buSzTx/>
              <a:buFontTx/>
              <a:buNone/>
              <a:tabLst/>
              <a:defRPr/>
            </a:pPr>
            <a:r>
              <a:rPr lang="en-US" sz="2800" b="1" u="sng" kern="1200" dirty="0">
                <a:solidFill>
                  <a:schemeClr val="tx1"/>
                </a:solidFill>
                <a:latin typeface="+mn-lt"/>
                <a:ea typeface="+mn-ea"/>
                <a:cs typeface="+mn-cs"/>
              </a:rPr>
              <a:t>Costly Accommodation-</a:t>
            </a:r>
            <a:r>
              <a:rPr lang="en-US" sz="2800" kern="1200" dirty="0">
                <a:solidFill>
                  <a:schemeClr val="tx1"/>
                </a:solidFill>
                <a:latin typeface="+mn-lt"/>
                <a:ea typeface="+mn-ea"/>
                <a:cs typeface="+mn-cs"/>
              </a:rPr>
              <a:t>Sometimes it feels like giving in is the righteous thing to do.  Be nice, be supportive, put others first.  But if this is done from fear then the price is too high.  We must be able to express our needs and expect that they will be considered.  Otherwise we become a doormat to emotional and physical coercion of others.  The trick is knowing what our needs are and being able to present them in a healthy assertive way.  </a:t>
            </a:r>
            <a:endParaRPr lang="en-US" sz="2800" b="1" u="sng"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2800" dirty="0"/>
          </a:p>
          <a:p>
            <a:pPr marL="0" marR="0" indent="0" algn="l" defTabSz="914400" rtl="0" eaLnBrk="1" fontAlgn="auto" latinLnBrk="0" hangingPunct="1">
              <a:lnSpc>
                <a:spcPct val="100000"/>
              </a:lnSpc>
              <a:spcBef>
                <a:spcPts val="0"/>
              </a:spcBef>
              <a:spcAft>
                <a:spcPts val="0"/>
              </a:spcAft>
              <a:buClrTx/>
              <a:buSzTx/>
              <a:buFontTx/>
              <a:buNone/>
              <a:tabLst/>
              <a:defRPr/>
            </a:pPr>
            <a:r>
              <a:rPr lang="en-US" sz="2800" kern="1200" dirty="0">
                <a:solidFill>
                  <a:schemeClr val="tx1"/>
                </a:solidFill>
                <a:latin typeface="+mn-lt"/>
                <a:ea typeface="+mn-ea"/>
                <a:cs typeface="+mn-cs"/>
              </a:rPr>
              <a:t>losing strategies remain compelling (even after you know a better way).  </a:t>
            </a:r>
            <a:endParaRPr lang="en-US" sz="2800" dirty="0"/>
          </a:p>
          <a:p>
            <a:pPr marL="0" marR="0" indent="0" algn="l" defTabSz="914400" rtl="0" eaLnBrk="1" fontAlgn="auto" latinLnBrk="0" hangingPunct="1">
              <a:lnSpc>
                <a:spcPct val="100000"/>
              </a:lnSpc>
              <a:spcBef>
                <a:spcPts val="0"/>
              </a:spcBef>
              <a:spcAft>
                <a:spcPts val="0"/>
              </a:spcAft>
              <a:buClrTx/>
              <a:buSzTx/>
              <a:buFontTx/>
              <a:buNone/>
              <a:tabLst/>
              <a:defRPr/>
            </a:pPr>
            <a:r>
              <a:rPr lang="en-US" sz="2800" kern="1200" dirty="0">
                <a:solidFill>
                  <a:schemeClr val="tx1"/>
                </a:solidFill>
                <a:latin typeface="+mn-lt"/>
                <a:ea typeface="+mn-ea"/>
                <a:cs typeface="+mn-cs"/>
              </a:rPr>
              <a:t>No one is really surprised to hear that punishing or controlling your partner is not going to give you an intimate relationship.  We all know this,  SO WHY DO WE USE LOSING STRATEGIES?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800" dirty="0"/>
          </a:p>
          <a:p>
            <a:pPr marL="0" marR="0" indent="0" algn="l" defTabSz="914400" rtl="0" eaLnBrk="1" fontAlgn="auto" latinLnBrk="0" hangingPunct="1">
              <a:lnSpc>
                <a:spcPct val="100000"/>
              </a:lnSpc>
              <a:spcBef>
                <a:spcPts val="0"/>
              </a:spcBef>
              <a:spcAft>
                <a:spcPts val="0"/>
              </a:spcAft>
              <a:buClrTx/>
              <a:buSzTx/>
              <a:buFontTx/>
              <a:buNone/>
              <a:tabLst/>
              <a:defRPr/>
            </a:pPr>
            <a:r>
              <a:rPr lang="en-US" sz="2800" b="1" kern="1200" dirty="0">
                <a:solidFill>
                  <a:schemeClr val="tx1"/>
                </a:solidFill>
                <a:latin typeface="+mn-lt"/>
                <a:ea typeface="+mn-ea"/>
                <a:cs typeface="+mn-cs"/>
              </a:rPr>
              <a:t>WHY ARE THEY SO COMPELLING</a:t>
            </a:r>
            <a:r>
              <a:rPr lang="en-US" sz="2800" kern="1200" dirty="0">
                <a:solidFill>
                  <a:schemeClr val="tx1"/>
                </a:solidFill>
                <a:latin typeface="+mn-lt"/>
                <a:ea typeface="+mn-ea"/>
                <a:cs typeface="+mn-cs"/>
              </a:rPr>
              <a:t>?</a:t>
            </a:r>
            <a:endParaRPr lang="en-US" sz="2800" dirty="0"/>
          </a:p>
          <a:p>
            <a:pPr marL="0" marR="0" indent="0" algn="l" defTabSz="914400" rtl="0" eaLnBrk="1" fontAlgn="auto" latinLnBrk="0" hangingPunct="1">
              <a:lnSpc>
                <a:spcPct val="100000"/>
              </a:lnSpc>
              <a:spcBef>
                <a:spcPts val="0"/>
              </a:spcBef>
              <a:spcAft>
                <a:spcPts val="0"/>
              </a:spcAft>
              <a:buClrTx/>
              <a:buSzTx/>
              <a:buFontTx/>
              <a:buNone/>
              <a:tabLst/>
              <a:defRPr/>
            </a:pPr>
            <a:r>
              <a:rPr lang="en-US" sz="2800" kern="1200" dirty="0">
                <a:solidFill>
                  <a:schemeClr val="tx1"/>
                </a:solidFill>
                <a:latin typeface="+mn-lt"/>
                <a:ea typeface="+mn-ea"/>
                <a:cs typeface="+mn-cs"/>
              </a:rPr>
              <a:t>1.  Less vulnerability (self-protective move).  Wish is to get our needs met while minimizing our vulnerability to the other.  (Not going to admit that I NEED something, just going to tell you that this is the RIGHT way to do things.  It may be human nature, but we'll never get intimacy using these self-protective approaches. </a:t>
            </a:r>
          </a:p>
          <a:p>
            <a:r>
              <a:rPr lang="en-US" sz="2800" kern="1200" dirty="0">
                <a:solidFill>
                  <a:schemeClr val="tx1"/>
                </a:solidFill>
                <a:latin typeface="+mn-lt"/>
                <a:ea typeface="+mn-ea"/>
                <a:cs typeface="+mn-cs"/>
              </a:rPr>
              <a:t> </a:t>
            </a:r>
            <a:r>
              <a:rPr lang="en-US" sz="2800" dirty="0"/>
              <a:t>2.  </a:t>
            </a:r>
            <a:r>
              <a:rPr lang="en-US" sz="2800" kern="1200" dirty="0">
                <a:solidFill>
                  <a:schemeClr val="tx1"/>
                </a:solidFill>
                <a:latin typeface="+mn-lt"/>
                <a:ea typeface="+mn-ea"/>
                <a:cs typeface="+mn-cs"/>
              </a:rPr>
              <a:t>Feels good in the moment (blow off steam)</a:t>
            </a:r>
          </a:p>
          <a:p>
            <a:r>
              <a:rPr lang="en-US" sz="2800" kern="1200" dirty="0">
                <a:solidFill>
                  <a:schemeClr val="tx1"/>
                </a:solidFill>
                <a:latin typeface="+mn-lt"/>
                <a:ea typeface="+mn-ea"/>
                <a:cs typeface="+mn-cs"/>
              </a:rPr>
              <a:t> </a:t>
            </a:r>
            <a:r>
              <a:rPr lang="en-US" sz="2800" dirty="0"/>
              <a:t>3.  </a:t>
            </a:r>
            <a:r>
              <a:rPr lang="en-US" sz="2800" kern="1200" dirty="0">
                <a:solidFill>
                  <a:schemeClr val="tx1"/>
                </a:solidFill>
                <a:latin typeface="+mn-lt"/>
                <a:ea typeface="+mn-ea"/>
                <a:cs typeface="+mn-cs"/>
              </a:rPr>
              <a:t>Feel justified, self-righteous  (our responses limited by our own narrow perspective). </a:t>
            </a:r>
          </a:p>
          <a:p>
            <a:r>
              <a:rPr lang="en-US" sz="2800" kern="1200" dirty="0">
                <a:solidFill>
                  <a:schemeClr val="tx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800" kern="1200" dirty="0">
              <a:solidFill>
                <a:schemeClr val="tx1"/>
              </a:solidFill>
              <a:latin typeface="+mn-lt"/>
              <a:ea typeface="+mn-ea"/>
              <a:cs typeface="+mn-cs"/>
            </a:endParaRPr>
          </a:p>
          <a:p>
            <a:endParaRPr lang="en-US" sz="2800" kern="1200" dirty="0">
              <a:solidFill>
                <a:schemeClr val="tx1"/>
              </a:solidFill>
              <a:latin typeface="+mn-lt"/>
              <a:ea typeface="+mn-ea"/>
              <a:cs typeface="+mn-cs"/>
            </a:endParaRPr>
          </a:p>
          <a:p>
            <a:r>
              <a:rPr lang="en-US" sz="2800" kern="1200" dirty="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55214BDE-4DCD-4040-8FCC-908A7008BD22}" type="slidenum">
              <a:rPr lang="en-US" smtClean="0"/>
              <a:pPr/>
              <a:t>9</a:t>
            </a:fld>
            <a:endParaRPr lang="en-US"/>
          </a:p>
        </p:txBody>
      </p:sp>
    </p:spTree>
    <p:extLst>
      <p:ext uri="{BB962C8B-B14F-4D97-AF65-F5344CB8AC3E}">
        <p14:creationId xmlns:p14="http://schemas.microsoft.com/office/powerpoint/2010/main" val="18561253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9/18/2022</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9/18/2022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9/18/2022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9/18/2022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9/18/2022</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9/18/2022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9/18/2022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9/18/2022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9/18/2022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9/18/2022</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9/18/2022</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9/18/2022</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E525B-D26C-F906-7544-941781502EA7}"/>
              </a:ext>
            </a:extLst>
          </p:cNvPr>
          <p:cNvSpPr>
            <a:spLocks noGrp="1"/>
          </p:cNvSpPr>
          <p:nvPr>
            <p:ph type="ctrTitle"/>
          </p:nvPr>
        </p:nvSpPr>
        <p:spPr/>
        <p:txBody>
          <a:bodyPr/>
          <a:lstStyle/>
          <a:p>
            <a:r>
              <a:rPr lang="en-US" sz="6000" dirty="0"/>
              <a:t>Dealing with relational conflict</a:t>
            </a:r>
          </a:p>
        </p:txBody>
      </p:sp>
      <p:sp>
        <p:nvSpPr>
          <p:cNvPr id="3" name="Subtitle 2">
            <a:extLst>
              <a:ext uri="{FF2B5EF4-FFF2-40B4-BE49-F238E27FC236}">
                <a16:creationId xmlns:a16="http://schemas.microsoft.com/office/drawing/2014/main" id="{43A9E924-1693-7F30-CF73-8CEFB86285C7}"/>
              </a:ext>
            </a:extLst>
          </p:cNvPr>
          <p:cNvSpPr>
            <a:spLocks noGrp="1"/>
          </p:cNvSpPr>
          <p:nvPr>
            <p:ph type="subTitle" idx="1"/>
          </p:nvPr>
        </p:nvSpPr>
        <p:spPr/>
        <p:txBody>
          <a:bodyPr>
            <a:normAutofit fontScale="92500" lnSpcReduction="10000"/>
          </a:bodyPr>
          <a:lstStyle/>
          <a:p>
            <a:r>
              <a:rPr lang="en-US" sz="2800" dirty="0"/>
              <a:t>Losing Strategies</a:t>
            </a:r>
          </a:p>
        </p:txBody>
      </p:sp>
    </p:spTree>
    <p:extLst>
      <p:ext uri="{BB962C8B-B14F-4D97-AF65-F5344CB8AC3E}">
        <p14:creationId xmlns:p14="http://schemas.microsoft.com/office/powerpoint/2010/main" val="1680417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6C74B7-7E7B-4142-A117-484EAED7B10D}"/>
              </a:ext>
            </a:extLst>
          </p:cNvPr>
          <p:cNvSpPr>
            <a:spLocks noGrp="1"/>
          </p:cNvSpPr>
          <p:nvPr>
            <p:ph idx="1"/>
          </p:nvPr>
        </p:nvSpPr>
        <p:spPr>
          <a:xfrm>
            <a:off x="745787" y="995150"/>
            <a:ext cx="3908323" cy="4409079"/>
          </a:xfrm>
        </p:spPr>
        <p:txBody>
          <a:bodyPr>
            <a:normAutofit/>
          </a:bodyPr>
          <a:lstStyle/>
          <a:p>
            <a:pPr marL="0" indent="0">
              <a:buNone/>
            </a:pPr>
            <a:r>
              <a:rPr lang="en-US" sz="3600" dirty="0"/>
              <a:t>Every close relationship is in a constant cycle of harmony, disharmony, and repair.</a:t>
            </a:r>
          </a:p>
        </p:txBody>
      </p:sp>
      <p:pic>
        <p:nvPicPr>
          <p:cNvPr id="6" name="Picture 5" descr="Diagram, schematic&#10;&#10;Description automatically generated">
            <a:extLst>
              <a:ext uri="{FF2B5EF4-FFF2-40B4-BE49-F238E27FC236}">
                <a16:creationId xmlns:a16="http://schemas.microsoft.com/office/drawing/2014/main" id="{D062E8E1-D1D7-42FF-81EA-63C952406658}"/>
              </a:ext>
            </a:extLst>
          </p:cNvPr>
          <p:cNvPicPr>
            <a:picLocks noChangeAspect="1"/>
          </p:cNvPicPr>
          <p:nvPr/>
        </p:nvPicPr>
        <p:blipFill>
          <a:blip r:embed="rId3"/>
          <a:stretch>
            <a:fillRect/>
          </a:stretch>
        </p:blipFill>
        <p:spPr>
          <a:xfrm>
            <a:off x="5205651" y="806281"/>
            <a:ext cx="5919549" cy="5068455"/>
          </a:xfrm>
          <a:prstGeom prst="rect">
            <a:avLst/>
          </a:prstGeom>
        </p:spPr>
      </p:pic>
    </p:spTree>
    <p:extLst>
      <p:ext uri="{BB962C8B-B14F-4D97-AF65-F5344CB8AC3E}">
        <p14:creationId xmlns:p14="http://schemas.microsoft.com/office/powerpoint/2010/main" val="337098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a:t>1</a:t>
            </a:r>
            <a:r>
              <a:rPr lang="en-US" baseline="30000"/>
              <a:t>st</a:t>
            </a:r>
            <a:r>
              <a:rPr lang="en-US"/>
              <a:t> step to conflict resolution: </a:t>
            </a:r>
            <a:br>
              <a:rPr lang="en-US"/>
            </a:br>
            <a:r>
              <a:rPr lang="en-US"/>
              <a:t>know yourself </a:t>
            </a:r>
          </a:p>
        </p:txBody>
      </p:sp>
      <p:sp>
        <p:nvSpPr>
          <p:cNvPr id="6" name="TextBox 5"/>
          <p:cNvSpPr txBox="1"/>
          <p:nvPr/>
        </p:nvSpPr>
        <p:spPr>
          <a:xfrm>
            <a:off x="2590800" y="2362200"/>
            <a:ext cx="6781800" cy="3046988"/>
          </a:xfrm>
          <a:prstGeom prst="rect">
            <a:avLst/>
          </a:prstGeom>
          <a:noFill/>
        </p:spPr>
        <p:txBody>
          <a:bodyPr wrap="square" rtlCol="0">
            <a:spAutoFit/>
          </a:bodyPr>
          <a:lstStyle/>
          <a:p>
            <a:r>
              <a:rPr lang="en-US" sz="4800" dirty="0"/>
              <a:t>To become acquainted with oneself is a terrible shock.               </a:t>
            </a:r>
            <a:r>
              <a:rPr lang="en-US" sz="2000" dirty="0"/>
              <a:t>Carl Jung</a:t>
            </a:r>
            <a:endParaRPr lang="en-US" sz="4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Fundamental Nature Spectrum</a:t>
            </a:r>
          </a:p>
        </p:txBody>
      </p:sp>
      <p:sp>
        <p:nvSpPr>
          <p:cNvPr id="3" name="Rectangle 2"/>
          <p:cNvSpPr/>
          <p:nvPr/>
        </p:nvSpPr>
        <p:spPr>
          <a:xfrm>
            <a:off x="1660187" y="1751547"/>
            <a:ext cx="8871625" cy="3970318"/>
          </a:xfrm>
          <a:prstGeom prst="rect">
            <a:avLst/>
          </a:prstGeom>
        </p:spPr>
        <p:txBody>
          <a:bodyPr wrap="square">
            <a:spAutoFit/>
          </a:bodyPr>
          <a:lstStyle/>
          <a:p>
            <a:r>
              <a:rPr lang="en-US" sz="2800" dirty="0"/>
              <a:t>sensitive ………….…..……............…less responsive</a:t>
            </a:r>
          </a:p>
          <a:p>
            <a:r>
              <a:rPr lang="en-US" sz="2800" dirty="0"/>
              <a:t>dependent………………...…………...independent</a:t>
            </a:r>
          </a:p>
          <a:p>
            <a:r>
              <a:rPr lang="en-US" sz="2800" dirty="0"/>
              <a:t>critical…………………...………………..…accepting</a:t>
            </a:r>
          </a:p>
          <a:p>
            <a:r>
              <a:rPr lang="en-US" sz="2800" dirty="0"/>
              <a:t>driven by duty…………………………..driven by fun</a:t>
            </a:r>
          </a:p>
          <a:p>
            <a:r>
              <a:rPr lang="en-US" sz="2800" dirty="0"/>
              <a:t>tolerate conflict………….………..…..avoid conflict</a:t>
            </a:r>
          </a:p>
          <a:p>
            <a:r>
              <a:rPr lang="en-US" sz="2800" dirty="0"/>
              <a:t>collaborative…………….………….self-determinate</a:t>
            </a:r>
          </a:p>
          <a:p>
            <a:r>
              <a:rPr lang="en-US" sz="2800" dirty="0"/>
              <a:t>safety prone………….….…….comfortable with risk</a:t>
            </a:r>
          </a:p>
          <a:p>
            <a:r>
              <a:rPr lang="en-US" sz="2800" dirty="0"/>
              <a:t>rigid………………….…………….….…………..flexible</a:t>
            </a:r>
          </a:p>
          <a:p>
            <a:r>
              <a:rPr lang="en-US" sz="2800" dirty="0"/>
              <a:t>time sensitive………………………………time flexible</a:t>
            </a:r>
          </a:p>
        </p:txBody>
      </p:sp>
    </p:spTree>
    <p:extLst>
      <p:ext uri="{BB962C8B-B14F-4D97-AF65-F5344CB8AC3E}">
        <p14:creationId xmlns:p14="http://schemas.microsoft.com/office/powerpoint/2010/main" val="4248273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8C973-CB03-4D25-8A08-44F5347138E0}"/>
              </a:ext>
            </a:extLst>
          </p:cNvPr>
          <p:cNvSpPr>
            <a:spLocks noGrp="1"/>
          </p:cNvSpPr>
          <p:nvPr>
            <p:ph type="title" idx="4294967295"/>
          </p:nvPr>
        </p:nvSpPr>
        <p:spPr>
          <a:xfrm>
            <a:off x="1676400" y="228600"/>
            <a:ext cx="8991600" cy="457200"/>
          </a:xfrm>
        </p:spPr>
        <p:txBody>
          <a:bodyPr>
            <a:normAutofit fontScale="90000"/>
          </a:bodyPr>
          <a:lstStyle/>
          <a:p>
            <a:pPr algn="ctr">
              <a:defRPr/>
            </a:pPr>
            <a:endParaRPr lang="en-US"/>
          </a:p>
        </p:txBody>
      </p:sp>
      <p:graphicFrame>
        <p:nvGraphicFramePr>
          <p:cNvPr id="3" name="Diagram 2">
            <a:extLst>
              <a:ext uri="{FF2B5EF4-FFF2-40B4-BE49-F238E27FC236}">
                <a16:creationId xmlns:a16="http://schemas.microsoft.com/office/drawing/2014/main" id="{9D4E7F6C-77C9-43A0-97EE-30FB09CCA1C5}"/>
              </a:ext>
            </a:extLst>
          </p:cNvPr>
          <p:cNvGraphicFramePr/>
          <p:nvPr>
            <p:extLst>
              <p:ext uri="{D42A27DB-BD31-4B8C-83A1-F6EECF244321}">
                <p14:modId xmlns:p14="http://schemas.microsoft.com/office/powerpoint/2010/main" val="4042053620"/>
              </p:ext>
            </p:extLst>
          </p:nvPr>
        </p:nvGraphicFramePr>
        <p:xfrm>
          <a:off x="367985" y="228600"/>
          <a:ext cx="11370934" cy="63134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0724" name="TextBox 3">
            <a:extLst>
              <a:ext uri="{FF2B5EF4-FFF2-40B4-BE49-F238E27FC236}">
                <a16:creationId xmlns:a16="http://schemas.microsoft.com/office/drawing/2014/main" id="{479DB53A-2E03-4A6E-8409-0B1D1B140598}"/>
              </a:ext>
            </a:extLst>
          </p:cNvPr>
          <p:cNvSpPr txBox="1">
            <a:spLocks noChangeArrowheads="1"/>
          </p:cNvSpPr>
          <p:nvPr/>
        </p:nvSpPr>
        <p:spPr bwMode="auto">
          <a:xfrm>
            <a:off x="5541964" y="1066800"/>
            <a:ext cx="1228725"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700"/>
              </a:spcBef>
              <a:buClr>
                <a:schemeClr val="accent2"/>
              </a:buClr>
              <a:buSzPct val="60000"/>
              <a:buFont typeface="Wingdings" panose="05000000000000000000" pitchFamily="2" charset="2"/>
              <a:buChar char=""/>
              <a:defRPr sz="2900">
                <a:solidFill>
                  <a:schemeClr val="tx1"/>
                </a:solidFill>
                <a:latin typeface="Tw Cen MT" panose="020B0602020104020603" pitchFamily="34" charset="0"/>
              </a:defRPr>
            </a:lvl1pPr>
            <a:lvl2pPr marL="742950" indent="-285750">
              <a:spcBef>
                <a:spcPts val="550"/>
              </a:spcBef>
              <a:buClr>
                <a:schemeClr val="accent1"/>
              </a:buClr>
              <a:buSzPct val="70000"/>
              <a:buFont typeface="Wingdings 2" panose="05020102010507070707" pitchFamily="18" charset="2"/>
              <a:buChar char=""/>
              <a:defRPr sz="2600">
                <a:solidFill>
                  <a:schemeClr val="tx1"/>
                </a:solidFill>
                <a:latin typeface="Tw Cen MT" panose="020B0602020104020603" pitchFamily="34" charset="0"/>
              </a:defRPr>
            </a:lvl2pPr>
            <a:lvl3pPr marL="1143000" indent="-228600">
              <a:spcBef>
                <a:spcPts val="500"/>
              </a:spcBef>
              <a:buClr>
                <a:schemeClr val="accent2"/>
              </a:buClr>
              <a:buSzPct val="75000"/>
              <a:buFont typeface="Wingdings" panose="05000000000000000000" pitchFamily="2" charset="2"/>
              <a:buChar char=""/>
              <a:defRPr sz="2300">
                <a:solidFill>
                  <a:schemeClr val="tx1"/>
                </a:solidFill>
                <a:latin typeface="Tw Cen MT" panose="020B0602020104020603" pitchFamily="34" charset="0"/>
              </a:defRPr>
            </a:lvl3pPr>
            <a:lvl4pPr marL="1600200" indent="-228600">
              <a:spcBef>
                <a:spcPts val="400"/>
              </a:spcBef>
              <a:buClr>
                <a:srgbClr val="A5AB81"/>
              </a:buClr>
              <a:buSzPct val="75000"/>
              <a:buFont typeface="Wingdings" panose="05000000000000000000" pitchFamily="2" charset="2"/>
              <a:buChar char=""/>
              <a:defRPr sz="2000">
                <a:solidFill>
                  <a:schemeClr val="tx1"/>
                </a:solidFill>
                <a:latin typeface="Tw Cen MT" panose="020B0602020104020603" pitchFamily="34" charset="0"/>
              </a:defRPr>
            </a:lvl4pPr>
            <a:lvl5pPr marL="2057400" indent="-228600">
              <a:spcBef>
                <a:spcPts val="400"/>
              </a:spcBef>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5pPr>
            <a:lvl6pPr marL="25146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6pPr>
            <a:lvl7pPr marL="29718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7pPr>
            <a:lvl8pPr marL="34290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8pPr>
            <a:lvl9pPr marL="38862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9pPr>
          </a:lstStyle>
          <a:p>
            <a:pPr eaLnBrk="1" hangingPunct="1">
              <a:spcBef>
                <a:spcPct val="0"/>
              </a:spcBef>
              <a:buClrTx/>
              <a:buSzTx/>
              <a:buFontTx/>
              <a:buNone/>
            </a:pPr>
            <a:r>
              <a:rPr lang="en-US" altLang="en-US" sz="1800">
                <a:latin typeface="Perpetua" panose="02020502060401020303" pitchFamily="18" charset="0"/>
              </a:rPr>
              <a:t>Boundary</a:t>
            </a:r>
          </a:p>
        </p:txBody>
      </p:sp>
      <p:sp>
        <p:nvSpPr>
          <p:cNvPr id="30725" name="TextBox 4">
            <a:extLst>
              <a:ext uri="{FF2B5EF4-FFF2-40B4-BE49-F238E27FC236}">
                <a16:creationId xmlns:a16="http://schemas.microsoft.com/office/drawing/2014/main" id="{13DA51B9-99BB-4BBC-8854-F5939B59AECA}"/>
              </a:ext>
            </a:extLst>
          </p:cNvPr>
          <p:cNvSpPr txBox="1">
            <a:spLocks noChangeArrowheads="1"/>
          </p:cNvSpPr>
          <p:nvPr/>
        </p:nvSpPr>
        <p:spPr bwMode="auto">
          <a:xfrm>
            <a:off x="5541964" y="6172200"/>
            <a:ext cx="1228725"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700"/>
              </a:spcBef>
              <a:buClr>
                <a:schemeClr val="accent2"/>
              </a:buClr>
              <a:buSzPct val="60000"/>
              <a:buFont typeface="Wingdings" panose="05000000000000000000" pitchFamily="2" charset="2"/>
              <a:buChar char=""/>
              <a:defRPr sz="2900">
                <a:solidFill>
                  <a:schemeClr val="tx1"/>
                </a:solidFill>
                <a:latin typeface="Tw Cen MT" panose="020B0602020104020603" pitchFamily="34" charset="0"/>
              </a:defRPr>
            </a:lvl1pPr>
            <a:lvl2pPr marL="742950" indent="-285750">
              <a:spcBef>
                <a:spcPts val="550"/>
              </a:spcBef>
              <a:buClr>
                <a:schemeClr val="accent1"/>
              </a:buClr>
              <a:buSzPct val="70000"/>
              <a:buFont typeface="Wingdings 2" panose="05020102010507070707" pitchFamily="18" charset="2"/>
              <a:buChar char=""/>
              <a:defRPr sz="2600">
                <a:solidFill>
                  <a:schemeClr val="tx1"/>
                </a:solidFill>
                <a:latin typeface="Tw Cen MT" panose="020B0602020104020603" pitchFamily="34" charset="0"/>
              </a:defRPr>
            </a:lvl2pPr>
            <a:lvl3pPr marL="1143000" indent="-228600">
              <a:spcBef>
                <a:spcPts val="500"/>
              </a:spcBef>
              <a:buClr>
                <a:schemeClr val="accent2"/>
              </a:buClr>
              <a:buSzPct val="75000"/>
              <a:buFont typeface="Wingdings" panose="05000000000000000000" pitchFamily="2" charset="2"/>
              <a:buChar char=""/>
              <a:defRPr sz="2300">
                <a:solidFill>
                  <a:schemeClr val="tx1"/>
                </a:solidFill>
                <a:latin typeface="Tw Cen MT" panose="020B0602020104020603" pitchFamily="34" charset="0"/>
              </a:defRPr>
            </a:lvl3pPr>
            <a:lvl4pPr marL="1600200" indent="-228600">
              <a:spcBef>
                <a:spcPts val="400"/>
              </a:spcBef>
              <a:buClr>
                <a:srgbClr val="A5AB81"/>
              </a:buClr>
              <a:buSzPct val="75000"/>
              <a:buFont typeface="Wingdings" panose="05000000000000000000" pitchFamily="2" charset="2"/>
              <a:buChar char=""/>
              <a:defRPr sz="2000">
                <a:solidFill>
                  <a:schemeClr val="tx1"/>
                </a:solidFill>
                <a:latin typeface="Tw Cen MT" panose="020B0602020104020603" pitchFamily="34" charset="0"/>
              </a:defRPr>
            </a:lvl4pPr>
            <a:lvl5pPr marL="2057400" indent="-228600">
              <a:spcBef>
                <a:spcPts val="400"/>
              </a:spcBef>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5pPr>
            <a:lvl6pPr marL="25146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6pPr>
            <a:lvl7pPr marL="29718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7pPr>
            <a:lvl8pPr marL="34290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8pPr>
            <a:lvl9pPr marL="38862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9pPr>
          </a:lstStyle>
          <a:p>
            <a:pPr eaLnBrk="1" hangingPunct="1">
              <a:spcBef>
                <a:spcPct val="0"/>
              </a:spcBef>
              <a:buClrTx/>
              <a:buSzTx/>
              <a:buFontTx/>
              <a:buNone/>
            </a:pPr>
            <a:r>
              <a:rPr lang="en-US" altLang="en-US" sz="1800">
                <a:latin typeface="Perpetua" panose="02020502060401020303" pitchFamily="18" charset="0"/>
              </a:rPr>
              <a:t>Boundary</a:t>
            </a:r>
          </a:p>
        </p:txBody>
      </p:sp>
      <p:sp>
        <p:nvSpPr>
          <p:cNvPr id="30726" name="TextBox 5">
            <a:extLst>
              <a:ext uri="{FF2B5EF4-FFF2-40B4-BE49-F238E27FC236}">
                <a16:creationId xmlns:a16="http://schemas.microsoft.com/office/drawing/2014/main" id="{F4836798-D55F-49E3-AA82-888FE923F4DA}"/>
              </a:ext>
            </a:extLst>
          </p:cNvPr>
          <p:cNvSpPr txBox="1">
            <a:spLocks noChangeArrowheads="1"/>
          </p:cNvSpPr>
          <p:nvPr/>
        </p:nvSpPr>
        <p:spPr bwMode="auto">
          <a:xfrm>
            <a:off x="8534401" y="3581400"/>
            <a:ext cx="1427163"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700"/>
              </a:spcBef>
              <a:buClr>
                <a:schemeClr val="accent2"/>
              </a:buClr>
              <a:buSzPct val="60000"/>
              <a:buFont typeface="Wingdings" panose="05000000000000000000" pitchFamily="2" charset="2"/>
              <a:buChar char=""/>
              <a:defRPr sz="2900">
                <a:solidFill>
                  <a:schemeClr val="tx1"/>
                </a:solidFill>
                <a:latin typeface="Tw Cen MT" panose="020B0602020104020603" pitchFamily="34" charset="0"/>
              </a:defRPr>
            </a:lvl1pPr>
            <a:lvl2pPr marL="742950" indent="-285750">
              <a:spcBef>
                <a:spcPts val="550"/>
              </a:spcBef>
              <a:buClr>
                <a:schemeClr val="accent1"/>
              </a:buClr>
              <a:buSzPct val="70000"/>
              <a:buFont typeface="Wingdings 2" panose="05020102010507070707" pitchFamily="18" charset="2"/>
              <a:buChar char=""/>
              <a:defRPr sz="2600">
                <a:solidFill>
                  <a:schemeClr val="tx1"/>
                </a:solidFill>
                <a:latin typeface="Tw Cen MT" panose="020B0602020104020603" pitchFamily="34" charset="0"/>
              </a:defRPr>
            </a:lvl2pPr>
            <a:lvl3pPr marL="1143000" indent="-228600">
              <a:spcBef>
                <a:spcPts val="500"/>
              </a:spcBef>
              <a:buClr>
                <a:schemeClr val="accent2"/>
              </a:buClr>
              <a:buSzPct val="75000"/>
              <a:buFont typeface="Wingdings" panose="05000000000000000000" pitchFamily="2" charset="2"/>
              <a:buChar char=""/>
              <a:defRPr sz="2300">
                <a:solidFill>
                  <a:schemeClr val="tx1"/>
                </a:solidFill>
                <a:latin typeface="Tw Cen MT" panose="020B0602020104020603" pitchFamily="34" charset="0"/>
              </a:defRPr>
            </a:lvl3pPr>
            <a:lvl4pPr marL="1600200" indent="-228600">
              <a:spcBef>
                <a:spcPts val="400"/>
              </a:spcBef>
              <a:buClr>
                <a:srgbClr val="A5AB81"/>
              </a:buClr>
              <a:buSzPct val="75000"/>
              <a:buFont typeface="Wingdings" panose="05000000000000000000" pitchFamily="2" charset="2"/>
              <a:buChar char=""/>
              <a:defRPr sz="2000">
                <a:solidFill>
                  <a:schemeClr val="tx1"/>
                </a:solidFill>
                <a:latin typeface="Tw Cen MT" panose="020B0602020104020603" pitchFamily="34" charset="0"/>
              </a:defRPr>
            </a:lvl4pPr>
            <a:lvl5pPr marL="2057400" indent="-228600">
              <a:spcBef>
                <a:spcPts val="400"/>
              </a:spcBef>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5pPr>
            <a:lvl6pPr marL="25146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6pPr>
            <a:lvl7pPr marL="29718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7pPr>
            <a:lvl8pPr marL="34290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8pPr>
            <a:lvl9pPr marL="38862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9pPr>
          </a:lstStyle>
          <a:p>
            <a:pPr eaLnBrk="1" hangingPunct="1">
              <a:spcBef>
                <a:spcPct val="0"/>
              </a:spcBef>
              <a:buClrTx/>
              <a:buSzTx/>
              <a:buFontTx/>
              <a:buNone/>
            </a:pPr>
            <a:r>
              <a:rPr lang="en-US" altLang="en-US" sz="1800">
                <a:latin typeface="Perpetua" panose="02020502060401020303" pitchFamily="18" charset="0"/>
              </a:rPr>
              <a:t>Self-esteem</a:t>
            </a:r>
          </a:p>
        </p:txBody>
      </p:sp>
      <p:sp>
        <p:nvSpPr>
          <p:cNvPr id="30727" name="TextBox 6">
            <a:extLst>
              <a:ext uri="{FF2B5EF4-FFF2-40B4-BE49-F238E27FC236}">
                <a16:creationId xmlns:a16="http://schemas.microsoft.com/office/drawing/2014/main" id="{CE3AA161-ED52-4FAA-ADAE-E4853E66EBC2}"/>
              </a:ext>
            </a:extLst>
          </p:cNvPr>
          <p:cNvSpPr txBox="1">
            <a:spLocks noChangeArrowheads="1"/>
          </p:cNvSpPr>
          <p:nvPr/>
        </p:nvSpPr>
        <p:spPr bwMode="auto">
          <a:xfrm>
            <a:off x="2209801" y="3581400"/>
            <a:ext cx="1579563"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700"/>
              </a:spcBef>
              <a:buClr>
                <a:schemeClr val="accent2"/>
              </a:buClr>
              <a:buSzPct val="60000"/>
              <a:buFont typeface="Wingdings" panose="05000000000000000000" pitchFamily="2" charset="2"/>
              <a:buChar char=""/>
              <a:defRPr sz="2900">
                <a:solidFill>
                  <a:schemeClr val="tx1"/>
                </a:solidFill>
                <a:latin typeface="Tw Cen MT" panose="020B0602020104020603" pitchFamily="34" charset="0"/>
              </a:defRPr>
            </a:lvl1pPr>
            <a:lvl2pPr marL="742950" indent="-285750">
              <a:spcBef>
                <a:spcPts val="550"/>
              </a:spcBef>
              <a:buClr>
                <a:schemeClr val="accent1"/>
              </a:buClr>
              <a:buSzPct val="70000"/>
              <a:buFont typeface="Wingdings 2" panose="05020102010507070707" pitchFamily="18" charset="2"/>
              <a:buChar char=""/>
              <a:defRPr sz="2600">
                <a:solidFill>
                  <a:schemeClr val="tx1"/>
                </a:solidFill>
                <a:latin typeface="Tw Cen MT" panose="020B0602020104020603" pitchFamily="34" charset="0"/>
              </a:defRPr>
            </a:lvl2pPr>
            <a:lvl3pPr marL="1143000" indent="-228600">
              <a:spcBef>
                <a:spcPts val="500"/>
              </a:spcBef>
              <a:buClr>
                <a:schemeClr val="accent2"/>
              </a:buClr>
              <a:buSzPct val="75000"/>
              <a:buFont typeface="Wingdings" panose="05000000000000000000" pitchFamily="2" charset="2"/>
              <a:buChar char=""/>
              <a:defRPr sz="2300">
                <a:solidFill>
                  <a:schemeClr val="tx1"/>
                </a:solidFill>
                <a:latin typeface="Tw Cen MT" panose="020B0602020104020603" pitchFamily="34" charset="0"/>
              </a:defRPr>
            </a:lvl3pPr>
            <a:lvl4pPr marL="1600200" indent="-228600">
              <a:spcBef>
                <a:spcPts val="400"/>
              </a:spcBef>
              <a:buClr>
                <a:srgbClr val="A5AB81"/>
              </a:buClr>
              <a:buSzPct val="75000"/>
              <a:buFont typeface="Wingdings" panose="05000000000000000000" pitchFamily="2" charset="2"/>
              <a:buChar char=""/>
              <a:defRPr sz="2000">
                <a:solidFill>
                  <a:schemeClr val="tx1"/>
                </a:solidFill>
                <a:latin typeface="Tw Cen MT" panose="020B0602020104020603" pitchFamily="34" charset="0"/>
              </a:defRPr>
            </a:lvl4pPr>
            <a:lvl5pPr marL="2057400" indent="-228600">
              <a:spcBef>
                <a:spcPts val="400"/>
              </a:spcBef>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5pPr>
            <a:lvl6pPr marL="25146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6pPr>
            <a:lvl7pPr marL="29718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7pPr>
            <a:lvl8pPr marL="34290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8pPr>
            <a:lvl9pPr marL="3886200" indent="-228600" eaLnBrk="0" fontAlgn="base" hangingPunct="0">
              <a:spcBef>
                <a:spcPts val="400"/>
              </a:spcBef>
              <a:spcAft>
                <a:spcPct val="0"/>
              </a:spcAft>
              <a:buClr>
                <a:srgbClr val="D8B25C"/>
              </a:buClr>
              <a:buSzPct val="65000"/>
              <a:buFont typeface="Wingdings" panose="05000000000000000000" pitchFamily="2" charset="2"/>
              <a:buChar char=""/>
              <a:defRPr sz="2000">
                <a:solidFill>
                  <a:schemeClr val="tx1"/>
                </a:solidFill>
                <a:latin typeface="Tw Cen MT" panose="020B0602020104020603" pitchFamily="34" charset="0"/>
              </a:defRPr>
            </a:lvl9pPr>
          </a:lstStyle>
          <a:p>
            <a:pPr eaLnBrk="1" hangingPunct="1">
              <a:spcBef>
                <a:spcPct val="0"/>
              </a:spcBef>
              <a:buClrTx/>
              <a:buSzTx/>
              <a:buFontTx/>
              <a:buNone/>
            </a:pPr>
            <a:r>
              <a:rPr lang="en-US" altLang="en-US" sz="1800">
                <a:latin typeface="Perpetua" panose="02020502060401020303" pitchFamily="18" charset="0"/>
              </a:rPr>
              <a:t>Self-esteem</a:t>
            </a:r>
          </a:p>
        </p:txBody>
      </p:sp>
    </p:spTree>
    <p:extLst>
      <p:ext uri="{BB962C8B-B14F-4D97-AF65-F5344CB8AC3E}">
        <p14:creationId xmlns:p14="http://schemas.microsoft.com/office/powerpoint/2010/main" val="2978228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83659" y="457201"/>
            <a:ext cx="11108987" cy="4708981"/>
          </a:xfrm>
          <a:prstGeom prst="rect">
            <a:avLst/>
          </a:prstGeom>
          <a:noFill/>
        </p:spPr>
        <p:txBody>
          <a:bodyPr wrap="square" rtlCol="0">
            <a:spAutoFit/>
          </a:bodyPr>
          <a:lstStyle/>
          <a:p>
            <a:r>
              <a:rPr lang="en-US" sz="6000" dirty="0"/>
              <a:t>Relational conflict is not always about right and wrong.  More often it’s </a:t>
            </a:r>
          </a:p>
          <a:p>
            <a:r>
              <a:rPr lang="en-US" sz="6000" dirty="0"/>
              <a:t>about values, fears, and </a:t>
            </a:r>
          </a:p>
          <a:p>
            <a:r>
              <a:rPr lang="en-US" sz="6000" dirty="0"/>
              <a:t>Self-preservation.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8153400" cy="990600"/>
          </a:xfrm>
        </p:spPr>
        <p:txBody>
          <a:bodyPr/>
          <a:lstStyle/>
          <a:p>
            <a:pPr algn="ctr"/>
            <a:r>
              <a:rPr lang="en-US" dirty="0"/>
              <a:t>3 CONFLICT PATTERNS</a:t>
            </a:r>
          </a:p>
        </p:txBody>
      </p:sp>
      <p:pic>
        <p:nvPicPr>
          <p:cNvPr id="10" name="Content Placeholder 9" descr="attack attack.jpg"/>
          <p:cNvPicPr>
            <a:picLocks noGrp="1" noChangeAspect="1"/>
          </p:cNvPicPr>
          <p:nvPr>
            <p:ph sz="quarter" idx="1"/>
          </p:nvPr>
        </p:nvPicPr>
        <p:blipFill>
          <a:blip r:embed="rId3" cstate="print"/>
          <a:stretch>
            <a:fillRect/>
          </a:stretch>
        </p:blipFill>
        <p:spPr>
          <a:xfrm>
            <a:off x="5105400" y="1676400"/>
            <a:ext cx="1600200" cy="1472184"/>
          </a:xfrm>
        </p:spPr>
      </p:pic>
      <p:sp>
        <p:nvSpPr>
          <p:cNvPr id="4" name="Right Arrow 3"/>
          <p:cNvSpPr/>
          <p:nvPr/>
        </p:nvSpPr>
        <p:spPr>
          <a:xfrm>
            <a:off x="3657600" y="1981200"/>
            <a:ext cx="1295400" cy="914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Attack</a:t>
            </a:r>
          </a:p>
        </p:txBody>
      </p:sp>
      <p:sp>
        <p:nvSpPr>
          <p:cNvPr id="5" name="Left Arrow 4"/>
          <p:cNvSpPr/>
          <p:nvPr/>
        </p:nvSpPr>
        <p:spPr>
          <a:xfrm>
            <a:off x="6858000" y="1981200"/>
            <a:ext cx="1283208" cy="838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Attack</a:t>
            </a:r>
          </a:p>
        </p:txBody>
      </p:sp>
      <p:sp>
        <p:nvSpPr>
          <p:cNvPr id="6" name="Right Arrow 5"/>
          <p:cNvSpPr/>
          <p:nvPr/>
        </p:nvSpPr>
        <p:spPr>
          <a:xfrm>
            <a:off x="6934200" y="3429000"/>
            <a:ext cx="1371600" cy="914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Retreat</a:t>
            </a:r>
          </a:p>
        </p:txBody>
      </p:sp>
      <p:sp>
        <p:nvSpPr>
          <p:cNvPr id="7" name="Right Arrow 6"/>
          <p:cNvSpPr/>
          <p:nvPr/>
        </p:nvSpPr>
        <p:spPr>
          <a:xfrm>
            <a:off x="3581400" y="3429000"/>
            <a:ext cx="1295400" cy="914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Attack</a:t>
            </a:r>
          </a:p>
        </p:txBody>
      </p:sp>
      <p:sp>
        <p:nvSpPr>
          <p:cNvPr id="8" name="Right Arrow 7"/>
          <p:cNvSpPr/>
          <p:nvPr/>
        </p:nvSpPr>
        <p:spPr>
          <a:xfrm>
            <a:off x="7010400" y="5181600"/>
            <a:ext cx="1283208" cy="914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Retreat</a:t>
            </a:r>
          </a:p>
        </p:txBody>
      </p:sp>
      <p:sp>
        <p:nvSpPr>
          <p:cNvPr id="9" name="Left Arrow 8"/>
          <p:cNvSpPr/>
          <p:nvPr/>
        </p:nvSpPr>
        <p:spPr>
          <a:xfrm>
            <a:off x="3505200" y="5181600"/>
            <a:ext cx="1359408" cy="914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Retreat</a:t>
            </a:r>
          </a:p>
        </p:txBody>
      </p:sp>
      <p:pic>
        <p:nvPicPr>
          <p:cNvPr id="11" name="Picture 10" descr="attack withdraw.jpg"/>
          <p:cNvPicPr>
            <a:picLocks noChangeAspect="1"/>
          </p:cNvPicPr>
          <p:nvPr/>
        </p:nvPicPr>
        <p:blipFill>
          <a:blip r:embed="rId4" cstate="print"/>
          <a:stretch>
            <a:fillRect/>
          </a:stretch>
        </p:blipFill>
        <p:spPr>
          <a:xfrm flipH="1">
            <a:off x="5105400" y="3352800"/>
            <a:ext cx="1727200" cy="1295400"/>
          </a:xfrm>
          <a:prstGeom prst="rect">
            <a:avLst/>
          </a:prstGeom>
        </p:spPr>
      </p:pic>
      <p:pic>
        <p:nvPicPr>
          <p:cNvPr id="12" name="Picture 11" descr="retreat retreat.jpg"/>
          <p:cNvPicPr>
            <a:picLocks noChangeAspect="1"/>
          </p:cNvPicPr>
          <p:nvPr/>
        </p:nvPicPr>
        <p:blipFill>
          <a:blip r:embed="rId5" cstate="print"/>
          <a:stretch>
            <a:fillRect/>
          </a:stretch>
        </p:blipFill>
        <p:spPr>
          <a:xfrm>
            <a:off x="5029201" y="4876800"/>
            <a:ext cx="1843505" cy="13716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5489" y="111381"/>
            <a:ext cx="10058400" cy="1371600"/>
          </a:xfrm>
        </p:spPr>
        <p:txBody>
          <a:bodyPr/>
          <a:lstStyle/>
          <a:p>
            <a:pPr algn="ctr"/>
            <a:r>
              <a:rPr lang="en-US" dirty="0"/>
              <a:t>Freeze, Flight, or Fight</a:t>
            </a:r>
          </a:p>
        </p:txBody>
      </p:sp>
      <p:sp>
        <p:nvSpPr>
          <p:cNvPr id="5" name="Content Placeholder 4"/>
          <p:cNvSpPr>
            <a:spLocks noGrp="1"/>
          </p:cNvSpPr>
          <p:nvPr>
            <p:ph sz="quarter" idx="2"/>
          </p:nvPr>
        </p:nvSpPr>
        <p:spPr>
          <a:xfrm>
            <a:off x="875489" y="2255440"/>
            <a:ext cx="4949239" cy="3700858"/>
          </a:xfrm>
        </p:spPr>
        <p:txBody>
          <a:bodyPr>
            <a:normAutofit fontScale="25000" lnSpcReduction="20000"/>
          </a:bodyPr>
          <a:lstStyle/>
          <a:p>
            <a:r>
              <a:rPr lang="en-US" sz="6400" dirty="0"/>
              <a:t>Slink away </a:t>
            </a:r>
          </a:p>
          <a:p>
            <a:r>
              <a:rPr lang="en-US" sz="6400" dirty="0"/>
              <a:t>Become silent or sullen</a:t>
            </a:r>
          </a:p>
          <a:p>
            <a:r>
              <a:rPr lang="en-US" sz="6400" dirty="0"/>
              <a:t>Find something else that must do</a:t>
            </a:r>
          </a:p>
          <a:p>
            <a:r>
              <a:rPr lang="en-US" sz="6400" dirty="0"/>
              <a:t>Cry</a:t>
            </a:r>
          </a:p>
          <a:p>
            <a:r>
              <a:rPr lang="en-US" sz="6400" dirty="0"/>
              <a:t>It's not my fault</a:t>
            </a:r>
          </a:p>
          <a:p>
            <a:r>
              <a:rPr lang="en-US" sz="6400" dirty="0"/>
              <a:t>I just can’t deal with this</a:t>
            </a:r>
          </a:p>
          <a:p>
            <a:r>
              <a:rPr lang="en-US" sz="6400" dirty="0"/>
              <a:t>Physical ailments such as headache</a:t>
            </a:r>
          </a:p>
          <a:p>
            <a:r>
              <a:rPr lang="en-US" sz="6400" dirty="0"/>
              <a:t>Avoidance - We’ll deal with this later</a:t>
            </a:r>
          </a:p>
          <a:p>
            <a:r>
              <a:rPr lang="en-US" sz="6400" dirty="0"/>
              <a:t>This is not my responsibility</a:t>
            </a:r>
          </a:p>
          <a:p>
            <a:r>
              <a:rPr lang="en-US" sz="6400" dirty="0"/>
              <a:t>Hide (stay at work, don’t answer phone, be with others, be on computer, watch TV, go to bed, be busy)</a:t>
            </a:r>
          </a:p>
          <a:p>
            <a:pPr marL="0" indent="0">
              <a:buNone/>
            </a:pPr>
            <a:r>
              <a:rPr lang="en-US" sz="3200" dirty="0"/>
              <a:t>			</a:t>
            </a:r>
          </a:p>
          <a:p>
            <a:endParaRPr lang="en-US" dirty="0"/>
          </a:p>
        </p:txBody>
      </p:sp>
      <p:sp>
        <p:nvSpPr>
          <p:cNvPr id="7" name="Content Placeholder 6"/>
          <p:cNvSpPr>
            <a:spLocks noGrp="1"/>
          </p:cNvSpPr>
          <p:nvPr>
            <p:ph sz="quarter" idx="4"/>
          </p:nvPr>
        </p:nvSpPr>
        <p:spPr>
          <a:xfrm>
            <a:off x="6292501" y="2334234"/>
            <a:ext cx="4754880" cy="3200400"/>
          </a:xfrm>
        </p:spPr>
        <p:txBody>
          <a:bodyPr>
            <a:normAutofit fontScale="25000" lnSpcReduction="20000"/>
          </a:bodyPr>
          <a:lstStyle/>
          <a:p>
            <a:r>
              <a:rPr lang="en-US" sz="6400" dirty="0"/>
              <a:t>Why do you always harp on this?  </a:t>
            </a:r>
          </a:p>
          <a:p>
            <a:r>
              <a:rPr lang="en-US" sz="6400" dirty="0"/>
              <a:t>You know this is upsetting to me!</a:t>
            </a:r>
          </a:p>
          <a:p>
            <a:r>
              <a:rPr lang="en-US" sz="6400" dirty="0"/>
              <a:t>You’re not perfect either (bring up other’s past mistakes)</a:t>
            </a:r>
          </a:p>
          <a:p>
            <a:r>
              <a:rPr lang="en-US" sz="6400" dirty="0"/>
              <a:t>I’m doing the best I can (assumes nothing more or different can be done)</a:t>
            </a:r>
          </a:p>
          <a:p>
            <a:r>
              <a:rPr lang="en-US" sz="6400" dirty="0"/>
              <a:t>Anger (threaten, yell, throw things)</a:t>
            </a:r>
          </a:p>
          <a:p>
            <a:r>
              <a:rPr lang="en-US" sz="6400" dirty="0"/>
              <a:t>Walk off in a huff</a:t>
            </a:r>
          </a:p>
          <a:p>
            <a:r>
              <a:rPr lang="en-US" sz="6400" dirty="0"/>
              <a:t>There are more important things we need to work on</a:t>
            </a:r>
          </a:p>
          <a:p>
            <a:r>
              <a:rPr lang="en-US" sz="6400" dirty="0"/>
              <a:t>Insults</a:t>
            </a:r>
          </a:p>
          <a:p>
            <a:r>
              <a:rPr lang="en-US" sz="6400" dirty="0"/>
              <a:t>Attack character</a:t>
            </a:r>
          </a:p>
          <a:p>
            <a:endParaRPr lang="en-US" dirty="0"/>
          </a:p>
        </p:txBody>
      </p:sp>
      <p:sp>
        <p:nvSpPr>
          <p:cNvPr id="4" name="Text Placeholder 3"/>
          <p:cNvSpPr>
            <a:spLocks noGrp="1"/>
          </p:cNvSpPr>
          <p:nvPr>
            <p:ph type="body" sz="quarter" idx="1"/>
          </p:nvPr>
        </p:nvSpPr>
        <p:spPr>
          <a:xfrm>
            <a:off x="875489" y="1552128"/>
            <a:ext cx="4754880" cy="640080"/>
          </a:xfrm>
        </p:spPr>
        <p:txBody>
          <a:bodyPr>
            <a:normAutofit/>
          </a:bodyPr>
          <a:lstStyle/>
          <a:p>
            <a:pPr algn="ctr"/>
            <a:r>
              <a:rPr lang="en-US" sz="2800" dirty="0"/>
              <a:t>PASSIVE BEHAVIORS</a:t>
            </a:r>
          </a:p>
        </p:txBody>
      </p:sp>
      <p:sp>
        <p:nvSpPr>
          <p:cNvPr id="6" name="Text Placeholder 5"/>
          <p:cNvSpPr>
            <a:spLocks noGrp="1"/>
          </p:cNvSpPr>
          <p:nvPr>
            <p:ph type="body" sz="quarter" idx="3"/>
          </p:nvPr>
        </p:nvSpPr>
        <p:spPr>
          <a:xfrm>
            <a:off x="6292501" y="1615360"/>
            <a:ext cx="4550923" cy="640080"/>
          </a:xfrm>
        </p:spPr>
        <p:txBody>
          <a:bodyPr>
            <a:noAutofit/>
          </a:bodyPr>
          <a:lstStyle/>
          <a:p>
            <a:r>
              <a:rPr lang="en-US" sz="2800" dirty="0"/>
              <a:t>AGGRESSIVE BEHAVIORS</a:t>
            </a:r>
          </a:p>
        </p:txBody>
      </p:sp>
    </p:spTree>
    <p:extLst>
      <p:ext uri="{BB962C8B-B14F-4D97-AF65-F5344CB8AC3E}">
        <p14:creationId xmlns:p14="http://schemas.microsoft.com/office/powerpoint/2010/main" val="4055904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859277" y="2030927"/>
            <a:ext cx="73152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defTabSz="914400" fontAlgn="base">
              <a:spcBef>
                <a:spcPct val="0"/>
              </a:spcBef>
              <a:spcAft>
                <a:spcPct val="0"/>
              </a:spcAft>
            </a:pPr>
            <a:r>
              <a:rPr lang="en-US" sz="4000" dirty="0">
                <a:latin typeface="Arial" pitchFamily="34" charset="0"/>
                <a:ea typeface="Calibri" pitchFamily="34" charset="0"/>
                <a:cs typeface="Times New Roman" pitchFamily="18" charset="0"/>
              </a:rPr>
              <a:t>1.Controlling others</a:t>
            </a:r>
            <a:endParaRPr lang="en-US" sz="100" dirty="0">
              <a:latin typeface="Arial" pitchFamily="34" charset="0"/>
              <a:cs typeface="Arial" pitchFamily="34" charset="0"/>
            </a:endParaRPr>
          </a:p>
          <a:p>
            <a:pPr defTabSz="914400" eaLnBrk="0" fontAlgn="base" hangingPunct="0">
              <a:spcBef>
                <a:spcPct val="0"/>
              </a:spcBef>
              <a:spcAft>
                <a:spcPct val="0"/>
              </a:spcAft>
            </a:pPr>
            <a:r>
              <a:rPr lang="en-US" sz="4000" dirty="0">
                <a:latin typeface="Arial" pitchFamily="34" charset="0"/>
                <a:ea typeface="Calibri" pitchFamily="34" charset="0"/>
                <a:cs typeface="Times New Roman" pitchFamily="18" charset="0"/>
              </a:rPr>
              <a:t>2.Proving we are right</a:t>
            </a:r>
            <a:endParaRPr lang="en-US" sz="100" dirty="0">
              <a:latin typeface="Arial" pitchFamily="34" charset="0"/>
              <a:cs typeface="Arial" pitchFamily="34" charset="0"/>
            </a:endParaRPr>
          </a:p>
          <a:p>
            <a:pPr defTabSz="914400" eaLnBrk="0" fontAlgn="base" hangingPunct="0">
              <a:spcBef>
                <a:spcPct val="0"/>
              </a:spcBef>
              <a:spcAft>
                <a:spcPct val="0"/>
              </a:spcAft>
            </a:pPr>
            <a:r>
              <a:rPr lang="en-US" sz="4000" dirty="0">
                <a:latin typeface="Arial" pitchFamily="34" charset="0"/>
                <a:ea typeface="Calibri" pitchFamily="34" charset="0"/>
                <a:cs typeface="Times New Roman" pitchFamily="18" charset="0"/>
              </a:rPr>
              <a:t>3.Unbridled self-expression</a:t>
            </a:r>
            <a:endParaRPr lang="en-US" sz="100" dirty="0">
              <a:latin typeface="Arial" pitchFamily="34" charset="0"/>
              <a:cs typeface="Arial" pitchFamily="34" charset="0"/>
            </a:endParaRPr>
          </a:p>
          <a:p>
            <a:pPr defTabSz="914400" eaLnBrk="0" fontAlgn="base" hangingPunct="0">
              <a:spcBef>
                <a:spcPct val="0"/>
              </a:spcBef>
              <a:spcAft>
                <a:spcPct val="0"/>
              </a:spcAft>
            </a:pPr>
            <a:r>
              <a:rPr lang="en-US" sz="4000" dirty="0">
                <a:latin typeface="Arial" pitchFamily="34" charset="0"/>
                <a:ea typeface="Calibri" pitchFamily="34" charset="0"/>
                <a:cs typeface="Times New Roman" pitchFamily="18" charset="0"/>
              </a:rPr>
              <a:t>4.Revenge</a:t>
            </a:r>
            <a:endParaRPr lang="en-US" sz="100" dirty="0">
              <a:latin typeface="Arial" pitchFamily="34" charset="0"/>
              <a:cs typeface="Arial" pitchFamily="34" charset="0"/>
            </a:endParaRPr>
          </a:p>
          <a:p>
            <a:pPr defTabSz="914400" eaLnBrk="0" fontAlgn="base" hangingPunct="0">
              <a:spcBef>
                <a:spcPct val="0"/>
              </a:spcBef>
              <a:spcAft>
                <a:spcPct val="0"/>
              </a:spcAft>
            </a:pPr>
            <a:r>
              <a:rPr lang="en-US" sz="4000" dirty="0">
                <a:latin typeface="Arial" pitchFamily="34" charset="0"/>
                <a:ea typeface="Calibri" pitchFamily="34" charset="0"/>
                <a:cs typeface="Times New Roman" pitchFamily="18" charset="0"/>
              </a:rPr>
              <a:t>5.Withdrawal</a:t>
            </a:r>
            <a:endParaRPr lang="en-US" sz="100" dirty="0">
              <a:latin typeface="Arial" pitchFamily="34" charset="0"/>
              <a:cs typeface="Arial" pitchFamily="34" charset="0"/>
            </a:endParaRPr>
          </a:p>
          <a:p>
            <a:pPr defTabSz="914400" eaLnBrk="0" fontAlgn="base" hangingPunct="0">
              <a:spcBef>
                <a:spcPct val="0"/>
              </a:spcBef>
              <a:spcAft>
                <a:spcPct val="0"/>
              </a:spcAft>
            </a:pPr>
            <a:r>
              <a:rPr lang="en-US" sz="4000" dirty="0">
                <a:latin typeface="Arial" pitchFamily="34" charset="0"/>
                <a:ea typeface="Calibri" pitchFamily="34" charset="0"/>
                <a:cs typeface="Times New Roman" pitchFamily="18" charset="0"/>
              </a:rPr>
              <a:t>6.Costly accommodation</a:t>
            </a:r>
            <a:endParaRPr lang="en-US" sz="1050" dirty="0">
              <a:latin typeface="Arial" pitchFamily="34" charset="0"/>
              <a:cs typeface="Arial" pitchFamily="34" charset="0"/>
            </a:endParaRPr>
          </a:p>
        </p:txBody>
      </p:sp>
      <p:sp>
        <p:nvSpPr>
          <p:cNvPr id="3" name="TextBox 2"/>
          <p:cNvSpPr txBox="1"/>
          <p:nvPr/>
        </p:nvSpPr>
        <p:spPr>
          <a:xfrm>
            <a:off x="859277" y="656700"/>
            <a:ext cx="6650477" cy="769441"/>
          </a:xfrm>
          <a:prstGeom prst="rect">
            <a:avLst/>
          </a:prstGeom>
          <a:noFill/>
        </p:spPr>
        <p:txBody>
          <a:bodyPr wrap="square" rtlCol="0">
            <a:spAutoFit/>
          </a:bodyPr>
          <a:lstStyle/>
          <a:p>
            <a:r>
              <a:rPr lang="en-US" sz="4400" b="1" dirty="0"/>
              <a:t>LOSING  STRATEGIES</a:t>
            </a:r>
          </a:p>
        </p:txBody>
      </p:sp>
      <p:pic>
        <p:nvPicPr>
          <p:cNvPr id="4" name="Picture 3" descr="hang up the gloves.jpg"/>
          <p:cNvPicPr>
            <a:picLocks noChangeAspect="1"/>
          </p:cNvPicPr>
          <p:nvPr/>
        </p:nvPicPr>
        <p:blipFill>
          <a:blip r:embed="rId3" cstate="print"/>
          <a:stretch>
            <a:fillRect/>
          </a:stretch>
        </p:blipFill>
        <p:spPr>
          <a:xfrm>
            <a:off x="7918838" y="1020844"/>
            <a:ext cx="3592172" cy="4795735"/>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TM03457510[[fn=Savon]]</Template>
  <TotalTime>319</TotalTime>
  <Words>2507</Words>
  <Application>Microsoft Office PowerPoint</Application>
  <PresentationFormat>Widescreen</PresentationFormat>
  <Paragraphs>194</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Century Gothic</vt:lpstr>
      <vt:lpstr>Garamond</vt:lpstr>
      <vt:lpstr>Perpetua</vt:lpstr>
      <vt:lpstr>Savon</vt:lpstr>
      <vt:lpstr>Dealing with relational conflict</vt:lpstr>
      <vt:lpstr>PowerPoint Presentation</vt:lpstr>
      <vt:lpstr>1st step to conflict resolution:  know yourself </vt:lpstr>
      <vt:lpstr>Fundamental Nature Spectrum</vt:lpstr>
      <vt:lpstr>PowerPoint Presentation</vt:lpstr>
      <vt:lpstr>PowerPoint Presentation</vt:lpstr>
      <vt:lpstr>3 CONFLICT PATTERNS</vt:lpstr>
      <vt:lpstr>Freeze, Flight, or Fight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Dealing with relational conflict</dc:title>
  <dc:creator>Jean Muir</dc:creator>
  <cp:lastModifiedBy>Jean Muir</cp:lastModifiedBy>
  <cp:revision>2</cp:revision>
  <dcterms:created xsi:type="dcterms:W3CDTF">2022-06-22T19:11:59Z</dcterms:created>
  <dcterms:modified xsi:type="dcterms:W3CDTF">2022-09-18T19:26:04Z</dcterms:modified>
</cp:coreProperties>
</file>